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920" y="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95C8D-8383-40B3-9F8E-0C4403CCD5B9}" type="datetimeFigureOut">
              <a:rPr lang="tr-TR" smtClean="0"/>
              <a:t>14.08.2026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9693A-43BF-4E03-A7ED-4AA36A27F8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870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9693A-43BF-4E03-A7ED-4AA36A27F8B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033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80353" y="56033"/>
            <a:ext cx="405262" cy="30363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377" y="82347"/>
            <a:ext cx="2400300" cy="24526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353314"/>
            <a:ext cx="9144000" cy="12700"/>
          </a:xfrm>
          <a:custGeom>
            <a:avLst/>
            <a:gdLst/>
            <a:ahLst/>
            <a:cxnLst/>
            <a:rect l="l" t="t" r="r" b="b"/>
            <a:pathLst>
              <a:path w="9144000" h="12700">
                <a:moveTo>
                  <a:pt x="0" y="0"/>
                </a:moveTo>
                <a:lnTo>
                  <a:pt x="0" y="12700"/>
                </a:lnTo>
                <a:lnTo>
                  <a:pt x="9144000" y="1270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9707" y="624966"/>
            <a:ext cx="825309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7502" y="1267739"/>
            <a:ext cx="8319134" cy="4711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95639" y="6503009"/>
            <a:ext cx="2444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58585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21211166@ogr.baskent.edu.tr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21211166@mail.baskent.edu.tr" TargetMode="External"/><Relationship Id="rId5" Type="http://schemas.openxmlformats.org/officeDocument/2006/relationships/image" Target="../media/image26.jp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microsoftonline.com/" TargetMode="External"/><Relationship Id="rId2" Type="http://schemas.openxmlformats.org/officeDocument/2006/relationships/hyperlink" Target="https://www.office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21211166@ogr.baskent.edu.tr" TargetMode="External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slide" Target="slide4.xml"/><Relationship Id="rId7" Type="http://schemas.openxmlformats.org/officeDocument/2006/relationships/slide" Target="slide3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11" Type="http://schemas.openxmlformats.org/officeDocument/2006/relationships/image" Target="../media/image7.png"/><Relationship Id="rId5" Type="http://schemas.openxmlformats.org/officeDocument/2006/relationships/slide" Target="slide26.xml"/><Relationship Id="rId10" Type="http://schemas.openxmlformats.org/officeDocument/2006/relationships/image" Target="../media/image6.png"/><Relationship Id="rId4" Type="http://schemas.openxmlformats.org/officeDocument/2006/relationships/slide" Target="slide24.xml"/><Relationship Id="rId9" Type="http://schemas.openxmlformats.org/officeDocument/2006/relationships/slide" Target="slide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buzem.baskent.edu.tr/index.php/ogrenci-destek/" TargetMode="External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hyperlink" Target="mailto:buzem@baskent.edu.t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microsoft.com/tr-tr/education/products/offi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21211166@ogr.baskent.edu.tr" TargetMode="External"/><Relationship Id="rId2" Type="http://schemas.openxmlformats.org/officeDocument/2006/relationships/hyperlink" Target="mailto:ogrencinumaran&#305;z@ogr.baskent.edu.t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mailto:bidb@baskent.edu.tr" TargetMode="Externa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onfidentialité non incluse - Team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4111" y="3735323"/>
            <a:ext cx="1447800" cy="14478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985898" y="2267457"/>
            <a:ext cx="5311140" cy="12198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algn="ctr">
              <a:lnSpc>
                <a:spcPts val="3020"/>
              </a:lnSpc>
              <a:spcBef>
                <a:spcPts val="480"/>
              </a:spcBef>
            </a:pPr>
            <a:r>
              <a:rPr sz="2800" b="1" spc="-10" dirty="0">
                <a:latin typeface="Calibri"/>
                <a:cs typeface="Calibri"/>
              </a:rPr>
              <a:t>Başkent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Üniversitesi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Öğrencileri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İçin </a:t>
            </a:r>
            <a:r>
              <a:rPr sz="2800" b="1" dirty="0">
                <a:latin typeface="Calibri"/>
                <a:cs typeface="Calibri"/>
              </a:rPr>
              <a:t>Microsoft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Teams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2985"/>
              </a:lnSpc>
            </a:pPr>
            <a:r>
              <a:rPr sz="2800" b="1" dirty="0">
                <a:latin typeface="Calibri"/>
                <a:cs typeface="Calibri"/>
              </a:rPr>
              <a:t>Kullanım</a:t>
            </a:r>
            <a:r>
              <a:rPr sz="2800" b="1" spc="-1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Kılavuzu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 descr="Başkent Üniversitesi Uzaktan Eğitim Merkezi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2083" y="188976"/>
            <a:ext cx="5599410" cy="826604"/>
          </a:xfrm>
          <a:prstGeom prst="rect">
            <a:avLst/>
          </a:prstGeom>
        </p:spPr>
      </p:pic>
      <p:pic>
        <p:nvPicPr>
          <p:cNvPr id="5" name="object 5" descr="Başkent Üniversitesi Uzaktan Eğitim Merkezi Logo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98851" y="316801"/>
            <a:ext cx="844437" cy="69025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078985" y="6290259"/>
            <a:ext cx="9874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Eylül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2022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850" y="6515201"/>
            <a:ext cx="1162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28288" y="1834895"/>
            <a:ext cx="4692650" cy="4217035"/>
            <a:chOff x="3828288" y="1834895"/>
            <a:chExt cx="4692650" cy="42170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8288" y="1834895"/>
              <a:ext cx="4692396" cy="42169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608703" y="3591560"/>
              <a:ext cx="1099185" cy="894080"/>
            </a:xfrm>
            <a:custGeom>
              <a:avLst/>
              <a:gdLst/>
              <a:ahLst/>
              <a:cxnLst/>
              <a:rect l="l" t="t" r="r" b="b"/>
              <a:pathLst>
                <a:path w="1099185" h="894079">
                  <a:moveTo>
                    <a:pt x="0" y="0"/>
                  </a:moveTo>
                  <a:lnTo>
                    <a:pt x="1098677" y="89395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70687" y="3276600"/>
            <a:ext cx="4438015" cy="58991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43510" rIns="0" bIns="0" rtlCol="0">
            <a:spAutoFit/>
          </a:bodyPr>
          <a:lstStyle/>
          <a:p>
            <a:pPr marL="415925">
              <a:lnSpc>
                <a:spcPct val="100000"/>
              </a:lnSpc>
              <a:spcBef>
                <a:spcPts val="1130"/>
              </a:spcBef>
            </a:pPr>
            <a:r>
              <a:rPr sz="1800" dirty="0">
                <a:latin typeface="Calibri"/>
                <a:cs typeface="Calibri"/>
              </a:rPr>
              <a:t>Önce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mevcut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şifreyi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girin: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Baskent1993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9707" y="1713991"/>
            <a:ext cx="3038475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Yeni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şifre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belirleyin.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şifre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sizin </a:t>
            </a:r>
            <a:r>
              <a:rPr sz="1800" dirty="0">
                <a:latin typeface="Calibri"/>
                <a:cs typeface="Calibri"/>
              </a:rPr>
              <a:t>Microsoft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Office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yada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Teams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dirty="0">
                <a:latin typeface="Calibri"/>
                <a:cs typeface="Calibri"/>
              </a:rPr>
              <a:t>hesabınızın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şifresidir.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08703" y="4213859"/>
            <a:ext cx="1146810" cy="613410"/>
          </a:xfrm>
          <a:custGeom>
            <a:avLst/>
            <a:gdLst/>
            <a:ahLst/>
            <a:cxnLst/>
            <a:rect l="l" t="t" r="r" b="b"/>
            <a:pathLst>
              <a:path w="1146810" h="613410">
                <a:moveTo>
                  <a:pt x="0" y="0"/>
                </a:moveTo>
                <a:lnTo>
                  <a:pt x="1146302" y="61315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0687" y="4017264"/>
            <a:ext cx="4438015" cy="44958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7302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75"/>
              </a:spcBef>
            </a:pPr>
            <a:r>
              <a:rPr sz="1800" b="1" spc="-25" dirty="0">
                <a:latin typeface="Calibri"/>
                <a:cs typeface="Calibri"/>
              </a:rPr>
              <a:t>Yeni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şifrenizi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oluşturup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girin.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9831" y="4616196"/>
            <a:ext cx="3557270" cy="1201420"/>
          </a:xfrm>
          <a:prstGeom prst="rect">
            <a:avLst/>
          </a:prstGeom>
          <a:ln w="9525">
            <a:solidFill>
              <a:srgbClr val="7E7E7E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250190" marR="241300" algn="ctr">
              <a:lnSpc>
                <a:spcPct val="100000"/>
              </a:lnSpc>
              <a:spcBef>
                <a:spcPts val="250"/>
              </a:spcBef>
            </a:pPr>
            <a:r>
              <a:rPr sz="1800" spc="-50" dirty="0">
                <a:latin typeface="Calibri Light"/>
                <a:cs typeface="Calibri Light"/>
              </a:rPr>
              <a:t>Yeni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şifre</a:t>
            </a:r>
            <a:r>
              <a:rPr sz="1800" spc="-8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en</a:t>
            </a:r>
            <a:r>
              <a:rPr sz="1800" spc="-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az</a:t>
            </a:r>
            <a:r>
              <a:rPr sz="1800" spc="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8</a:t>
            </a:r>
            <a:r>
              <a:rPr sz="1800" spc="-1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harften</a:t>
            </a:r>
            <a:r>
              <a:rPr sz="1800" spc="-10" dirty="0">
                <a:latin typeface="Calibri Light"/>
                <a:cs typeface="Calibri Light"/>
              </a:rPr>
              <a:t> oluşmalı </a:t>
            </a:r>
            <a:r>
              <a:rPr sz="1800" dirty="0">
                <a:latin typeface="Calibri Light"/>
                <a:cs typeface="Calibri Light"/>
              </a:rPr>
              <a:t>içinde</a:t>
            </a:r>
            <a:r>
              <a:rPr sz="1800" spc="-40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en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az</a:t>
            </a:r>
            <a:r>
              <a:rPr sz="1800" spc="-3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şunlardan</a:t>
            </a:r>
            <a:r>
              <a:rPr sz="1800" spc="-30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ikisi</a:t>
            </a:r>
            <a:endParaRPr sz="18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Calibri Light"/>
                <a:cs typeface="Calibri Light"/>
              </a:rPr>
              <a:t>bulunmalıdır:</a:t>
            </a:r>
            <a:r>
              <a:rPr sz="1800" spc="-1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Büyük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spc="-20" dirty="0">
                <a:latin typeface="Calibri Light"/>
                <a:cs typeface="Calibri Light"/>
              </a:rPr>
              <a:t>harf,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küçük</a:t>
            </a:r>
            <a:r>
              <a:rPr sz="1800" spc="-4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harf,</a:t>
            </a:r>
            <a:endParaRPr sz="18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 Light"/>
                <a:cs typeface="Calibri Light"/>
              </a:rPr>
              <a:t>sayı</a:t>
            </a:r>
            <a:r>
              <a:rPr sz="1800" spc="-6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veya</a:t>
            </a:r>
            <a:r>
              <a:rPr sz="1800" spc="-75" dirty="0">
                <a:latin typeface="Calibri Light"/>
                <a:cs typeface="Calibri Light"/>
              </a:rPr>
              <a:t> </a:t>
            </a:r>
            <a:r>
              <a:rPr sz="1800" dirty="0">
                <a:latin typeface="Calibri Light"/>
                <a:cs typeface="Calibri Light"/>
              </a:rPr>
              <a:t>noktalama</a:t>
            </a:r>
            <a:r>
              <a:rPr sz="1800" spc="-75" dirty="0">
                <a:latin typeface="Calibri Light"/>
                <a:cs typeface="Calibri Light"/>
              </a:rPr>
              <a:t> </a:t>
            </a:r>
            <a:r>
              <a:rPr sz="1800" spc="-10" dirty="0">
                <a:latin typeface="Calibri Light"/>
                <a:cs typeface="Calibri Light"/>
              </a:rPr>
              <a:t>işareti.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07763" y="5156200"/>
            <a:ext cx="1108075" cy="1017905"/>
          </a:xfrm>
          <a:custGeom>
            <a:avLst/>
            <a:gdLst/>
            <a:ahLst/>
            <a:cxnLst/>
            <a:rect l="l" t="t" r="r" b="b"/>
            <a:pathLst>
              <a:path w="1108075" h="1017904">
                <a:moveTo>
                  <a:pt x="0" y="1017524"/>
                </a:moveTo>
                <a:lnTo>
                  <a:pt x="1107821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71272" y="5977128"/>
            <a:ext cx="4436745" cy="44958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73025" rIns="0" bIns="0" rtlCol="0">
            <a:spAutoFit/>
          </a:bodyPr>
          <a:lstStyle/>
          <a:p>
            <a:pPr marL="1062355">
              <a:lnSpc>
                <a:spcPct val="100000"/>
              </a:lnSpc>
              <a:spcBef>
                <a:spcPts val="575"/>
              </a:spcBef>
            </a:pPr>
            <a:r>
              <a:rPr sz="1800" b="1" spc="-25" dirty="0">
                <a:latin typeface="Calibri"/>
                <a:cs typeface="Calibri"/>
              </a:rPr>
              <a:t>Yeni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şifrenizi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tekrar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girin.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751576" y="3500628"/>
            <a:ext cx="410209" cy="123825"/>
          </a:xfrm>
          <a:custGeom>
            <a:avLst/>
            <a:gdLst/>
            <a:ahLst/>
            <a:cxnLst/>
            <a:rect l="l" t="t" r="r" b="b"/>
            <a:pathLst>
              <a:path w="410210" h="123825">
                <a:moveTo>
                  <a:pt x="409955" y="0"/>
                </a:moveTo>
                <a:lnTo>
                  <a:pt x="0" y="0"/>
                </a:lnTo>
                <a:lnTo>
                  <a:pt x="0" y="123444"/>
                </a:lnTo>
                <a:lnTo>
                  <a:pt x="409955" y="123444"/>
                </a:lnTo>
                <a:lnTo>
                  <a:pt x="4099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739765" y="3481196"/>
            <a:ext cx="43688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685157" y="3363350"/>
            <a:ext cx="5051425" cy="3143250"/>
            <a:chOff x="2685157" y="3363350"/>
            <a:chExt cx="5051425" cy="31432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85157" y="3363350"/>
              <a:ext cx="5050796" cy="314269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9880" y="3528059"/>
              <a:ext cx="4735068" cy="28270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76216" y="4379975"/>
              <a:ext cx="410209" cy="123825"/>
            </a:xfrm>
            <a:custGeom>
              <a:avLst/>
              <a:gdLst/>
              <a:ahLst/>
              <a:cxnLst/>
              <a:rect l="l" t="t" r="r" b="b"/>
              <a:pathLst>
                <a:path w="410210" h="123825">
                  <a:moveTo>
                    <a:pt x="409956" y="0"/>
                  </a:moveTo>
                  <a:lnTo>
                    <a:pt x="0" y="0"/>
                  </a:lnTo>
                  <a:lnTo>
                    <a:pt x="0" y="123443"/>
                  </a:lnTo>
                  <a:lnTo>
                    <a:pt x="409956" y="123443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764404" y="4360926"/>
            <a:ext cx="4368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2859" y="1500885"/>
            <a:ext cx="7811770" cy="1275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b="1" dirty="0">
                <a:latin typeface="Calibri"/>
                <a:cs typeface="Calibri"/>
              </a:rPr>
              <a:t>Hesabınız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açıldı,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bundan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sonra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gerekli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giriş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ekranlarında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aşağıdaki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bilgileri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girmeyi unutmayın: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40665" algn="l"/>
              </a:tabLst>
            </a:pPr>
            <a:r>
              <a:rPr sz="1800" b="1" dirty="0">
                <a:latin typeface="Calibri"/>
                <a:cs typeface="Calibri"/>
              </a:rPr>
              <a:t>Eposta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adresi: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 smtClean="0">
                <a:solidFill>
                  <a:srgbClr val="006FC0"/>
                </a:solidFill>
                <a:latin typeface="Calibri"/>
                <a:cs typeface="Calibri"/>
                <a:hlinkClick r:id="rId4"/>
              </a:rPr>
              <a:t>21211166@</a:t>
            </a:r>
            <a:r>
              <a:rPr lang="tr-TR" sz="1800" b="1" spc="-10" dirty="0" smtClean="0">
                <a:solidFill>
                  <a:srgbClr val="006FC0"/>
                </a:solidFill>
                <a:latin typeface="Calibri"/>
                <a:cs typeface="Calibri"/>
                <a:hlinkClick r:id="rId4"/>
              </a:rPr>
              <a:t>mail</a:t>
            </a:r>
            <a:r>
              <a:rPr sz="1800" b="1" spc="-10" dirty="0" smtClean="0">
                <a:solidFill>
                  <a:srgbClr val="006FC0"/>
                </a:solidFill>
                <a:latin typeface="Calibri"/>
                <a:cs typeface="Calibri"/>
                <a:hlinkClick r:id="rId4"/>
              </a:rPr>
              <a:t>.baskent.edu.tr</a:t>
            </a:r>
            <a:endParaRPr sz="1800" dirty="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40665" algn="l"/>
              </a:tabLst>
            </a:pPr>
            <a:r>
              <a:rPr sz="1800" b="1" dirty="0">
                <a:latin typeface="Calibri"/>
                <a:cs typeface="Calibri"/>
              </a:rPr>
              <a:t>Şifre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/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Parola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: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6FC0"/>
                </a:solidFill>
                <a:latin typeface="Calibri"/>
                <a:cs typeface="Calibri"/>
              </a:rPr>
              <a:t>«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Son</a:t>
            </a:r>
            <a:r>
              <a:rPr sz="1800" i="1" spc="-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oluşturduğunuz</a:t>
            </a:r>
            <a:r>
              <a:rPr sz="1800" i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yeni</a:t>
            </a:r>
            <a:r>
              <a:rPr sz="1800" i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şifreniz</a:t>
            </a:r>
            <a:r>
              <a:rPr sz="1800" spc="-10" dirty="0">
                <a:solidFill>
                  <a:srgbClr val="006FC0"/>
                </a:solidFill>
                <a:latin typeface="Calibri"/>
                <a:cs typeface="Calibri"/>
              </a:rPr>
              <a:t>»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2470404" y="5798959"/>
            <a:ext cx="3807460" cy="534035"/>
          </a:xfrm>
          <a:custGeom>
            <a:avLst/>
            <a:gdLst/>
            <a:ahLst/>
            <a:cxnLst/>
            <a:rect l="l" t="t" r="r" b="b"/>
            <a:pathLst>
              <a:path w="3807460" h="534035">
                <a:moveTo>
                  <a:pt x="0" y="533463"/>
                </a:moveTo>
                <a:lnTo>
                  <a:pt x="3807332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3127" y="5835396"/>
            <a:ext cx="1831975" cy="68897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93675" rIns="0" bIns="0" rtlCol="0">
            <a:spAutoFit/>
          </a:bodyPr>
          <a:lstStyle/>
          <a:p>
            <a:pPr marL="161925">
              <a:lnSpc>
                <a:spcPct val="100000"/>
              </a:lnSpc>
              <a:spcBef>
                <a:spcPts val="1525"/>
              </a:spcBef>
            </a:pPr>
            <a:r>
              <a:rPr sz="1800" b="1" dirty="0">
                <a:latin typeface="Calibri"/>
                <a:cs typeface="Calibri"/>
              </a:rPr>
              <a:t>Next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ilerleyin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4522" y="3017139"/>
            <a:ext cx="8311515" cy="3516629"/>
            <a:chOff x="374522" y="3017139"/>
            <a:chExt cx="8311515" cy="3516629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4047" y="3026664"/>
              <a:ext cx="8292083" cy="34975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9285" y="3021901"/>
              <a:ext cx="8301990" cy="3507104"/>
            </a:xfrm>
            <a:custGeom>
              <a:avLst/>
              <a:gdLst/>
              <a:ahLst/>
              <a:cxnLst/>
              <a:rect l="l" t="t" r="r" b="b"/>
              <a:pathLst>
                <a:path w="8301990" h="3507104">
                  <a:moveTo>
                    <a:pt x="0" y="3507104"/>
                  </a:moveTo>
                  <a:lnTo>
                    <a:pt x="8301608" y="3507104"/>
                  </a:lnTo>
                  <a:lnTo>
                    <a:pt x="8301608" y="0"/>
                  </a:lnTo>
                  <a:lnTo>
                    <a:pt x="0" y="0"/>
                  </a:lnTo>
                  <a:lnTo>
                    <a:pt x="0" y="3507104"/>
                  </a:lnTo>
                  <a:close/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845807" y="3083051"/>
            <a:ext cx="525780" cy="1543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35"/>
              </a:lnSpc>
            </a:pPr>
            <a:r>
              <a:rPr sz="100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10889" y="5138165"/>
            <a:ext cx="890269" cy="185420"/>
          </a:xfrm>
          <a:custGeom>
            <a:avLst/>
            <a:gdLst/>
            <a:ahLst/>
            <a:cxnLst/>
            <a:rect l="l" t="t" r="r" b="b"/>
            <a:pathLst>
              <a:path w="890270" h="185420">
                <a:moveTo>
                  <a:pt x="889888" y="0"/>
                </a:moveTo>
                <a:lnTo>
                  <a:pt x="0" y="18516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713732" y="4776215"/>
            <a:ext cx="3750945" cy="154686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210185" rIns="0" bIns="0" rtlCol="0">
            <a:spAutoFit/>
          </a:bodyPr>
          <a:lstStyle/>
          <a:p>
            <a:pPr marL="158750" marR="149860" indent="182880">
              <a:lnSpc>
                <a:spcPct val="100000"/>
              </a:lnSpc>
              <a:spcBef>
                <a:spcPts val="1655"/>
              </a:spcBef>
            </a:pPr>
            <a:r>
              <a:rPr sz="1800" spc="-30" dirty="0">
                <a:latin typeface="Calibri"/>
                <a:cs typeface="Calibri"/>
              </a:rPr>
              <a:t>Telefon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veya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e-posta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işlemi gerçekleştirebilirsiniz.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işlemlerden</a:t>
            </a:r>
            <a:endParaRPr sz="1800">
              <a:latin typeface="Calibri"/>
              <a:cs typeface="Calibri"/>
            </a:endParaRPr>
          </a:p>
          <a:p>
            <a:pPr marL="30607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birisini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yapmamız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yeterli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olacaktır.</a:t>
            </a:r>
            <a:endParaRPr sz="1800">
              <a:latin typeface="Calibri"/>
              <a:cs typeface="Calibri"/>
            </a:endParaRPr>
          </a:p>
          <a:p>
            <a:pPr marL="30607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Bu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kılavuzda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eposta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gösterilmiştir.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  <p:sp>
        <p:nvSpPr>
          <p:cNvPr id="9" name="object 9"/>
          <p:cNvSpPr txBox="1"/>
          <p:nvPr/>
        </p:nvSpPr>
        <p:spPr>
          <a:xfrm>
            <a:off x="349707" y="1792985"/>
            <a:ext cx="5562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Hesabınızın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güvenlik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ayarlarını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yapmak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Microsoft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sizden </a:t>
            </a:r>
            <a:r>
              <a:rPr sz="1800" dirty="0">
                <a:latin typeface="Calibri"/>
                <a:cs typeface="Calibri"/>
              </a:rPr>
              <a:t>kimlik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doğrulama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isteyecektir.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80353" y="56033"/>
            <a:ext cx="405262" cy="30363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849748" y="63753"/>
            <a:ext cx="34302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50" dirty="0">
                <a:latin typeface="Arial"/>
                <a:cs typeface="Arial"/>
              </a:rPr>
              <a:t>M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66816" y="85490"/>
            <a:ext cx="326390" cy="161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55"/>
              </a:lnSpc>
            </a:pPr>
            <a:r>
              <a:rPr sz="1100" b="1" spc="-105" dirty="0">
                <a:latin typeface="Arial"/>
                <a:cs typeface="Arial"/>
              </a:rPr>
              <a:t>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9144000" cy="366395"/>
            <a:chOff x="0" y="0"/>
            <a:chExt cx="9144000" cy="36639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377" y="82347"/>
              <a:ext cx="2400300" cy="2452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353313"/>
              <a:ext cx="9144000" cy="12700"/>
            </a:xfrm>
            <a:custGeom>
              <a:avLst/>
              <a:gdLst/>
              <a:ahLst/>
              <a:cxnLst/>
              <a:rect l="l" t="t" r="r" b="b"/>
              <a:pathLst>
                <a:path w="9144000" h="12700">
                  <a:moveTo>
                    <a:pt x="0" y="0"/>
                  </a:moveTo>
                  <a:lnTo>
                    <a:pt x="0" y="12700"/>
                  </a:lnTo>
                  <a:lnTo>
                    <a:pt x="9144000" y="12700"/>
                  </a:lnTo>
                  <a:lnTo>
                    <a:pt x="9144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211311" y="0"/>
              <a:ext cx="742315" cy="253365"/>
            </a:xfrm>
            <a:custGeom>
              <a:avLst/>
              <a:gdLst/>
              <a:ahLst/>
              <a:cxnLst/>
              <a:rect l="l" t="t" r="r" b="b"/>
              <a:pathLst>
                <a:path w="742315" h="253365">
                  <a:moveTo>
                    <a:pt x="742188" y="0"/>
                  </a:moveTo>
                  <a:lnTo>
                    <a:pt x="0" y="0"/>
                  </a:lnTo>
                  <a:lnTo>
                    <a:pt x="0" y="252983"/>
                  </a:lnTo>
                  <a:lnTo>
                    <a:pt x="742188" y="252983"/>
                  </a:lnTo>
                  <a:lnTo>
                    <a:pt x="742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56845" y="2034425"/>
            <a:ext cx="8873490" cy="4421505"/>
            <a:chOff x="156845" y="2034425"/>
            <a:chExt cx="8873490" cy="442150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2399" y="2034425"/>
              <a:ext cx="6047368" cy="44214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7059" y="2199132"/>
              <a:ext cx="5731764" cy="410565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622548" y="4443983"/>
              <a:ext cx="1496695" cy="139065"/>
            </a:xfrm>
            <a:custGeom>
              <a:avLst/>
              <a:gdLst/>
              <a:ahLst/>
              <a:cxnLst/>
              <a:rect l="l" t="t" r="r" b="b"/>
              <a:pathLst>
                <a:path w="1496695" h="139064">
                  <a:moveTo>
                    <a:pt x="1496568" y="0"/>
                  </a:moveTo>
                  <a:lnTo>
                    <a:pt x="0" y="0"/>
                  </a:lnTo>
                  <a:lnTo>
                    <a:pt x="0" y="138683"/>
                  </a:lnTo>
                  <a:lnTo>
                    <a:pt x="1496568" y="138683"/>
                  </a:lnTo>
                  <a:lnTo>
                    <a:pt x="1496568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0020" y="2947416"/>
              <a:ext cx="2819400" cy="3310254"/>
            </a:xfrm>
            <a:custGeom>
              <a:avLst/>
              <a:gdLst/>
              <a:ahLst/>
              <a:cxnLst/>
              <a:rect l="l" t="t" r="r" b="b"/>
              <a:pathLst>
                <a:path w="2819400" h="3310254">
                  <a:moveTo>
                    <a:pt x="2819400" y="0"/>
                  </a:moveTo>
                  <a:lnTo>
                    <a:pt x="0" y="0"/>
                  </a:lnTo>
                  <a:lnTo>
                    <a:pt x="0" y="3310128"/>
                  </a:lnTo>
                  <a:lnTo>
                    <a:pt x="2819400" y="3310128"/>
                  </a:lnTo>
                  <a:lnTo>
                    <a:pt x="281940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0020" y="2947416"/>
              <a:ext cx="3119755" cy="3310254"/>
            </a:xfrm>
            <a:custGeom>
              <a:avLst/>
              <a:gdLst/>
              <a:ahLst/>
              <a:cxnLst/>
              <a:rect l="l" t="t" r="r" b="b"/>
              <a:pathLst>
                <a:path w="3119754" h="3310254">
                  <a:moveTo>
                    <a:pt x="0" y="3310128"/>
                  </a:moveTo>
                  <a:lnTo>
                    <a:pt x="2819400" y="3310128"/>
                  </a:lnTo>
                  <a:lnTo>
                    <a:pt x="2819400" y="0"/>
                  </a:lnTo>
                  <a:lnTo>
                    <a:pt x="0" y="0"/>
                  </a:lnTo>
                  <a:lnTo>
                    <a:pt x="0" y="3310128"/>
                  </a:lnTo>
                  <a:close/>
                </a:path>
                <a:path w="3119754" h="3310254">
                  <a:moveTo>
                    <a:pt x="2770378" y="1093215"/>
                  </a:moveTo>
                  <a:lnTo>
                    <a:pt x="3119501" y="1424177"/>
                  </a:lnTo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56133" y="1203337"/>
            <a:ext cx="6346190" cy="76581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90"/>
              </a:spcBef>
              <a:buFont typeface="Arial MT"/>
              <a:buChar char="•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Eposta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doğrulamasında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kullanmak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için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herhangi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eposta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adresini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giriniz.</a:t>
            </a:r>
            <a:endParaRPr sz="16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994"/>
              </a:spcBef>
              <a:buFont typeface="Arial MT"/>
              <a:buChar char="•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Bu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eposta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adresinize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bir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kod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gönderilecektir.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2775" y="3389503"/>
            <a:ext cx="211328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E-</a:t>
            </a:r>
            <a:r>
              <a:rPr sz="1600" dirty="0">
                <a:latin typeface="Calibri"/>
                <a:cs typeface="Calibri"/>
              </a:rPr>
              <a:t>posta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adresinizi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girin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ve</a:t>
            </a:r>
            <a:endParaRPr sz="1600">
              <a:latin typeface="Calibri"/>
              <a:cs typeface="Calibri"/>
            </a:endParaRPr>
          </a:p>
          <a:p>
            <a:pPr marL="309880" marR="64135" indent="-239395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«</a:t>
            </a:r>
            <a:r>
              <a:rPr sz="1600" b="1" i="1" dirty="0">
                <a:latin typeface="Calibri"/>
                <a:cs typeface="Calibri"/>
              </a:rPr>
              <a:t>bana</a:t>
            </a:r>
            <a:r>
              <a:rPr sz="1600" b="1" i="1" spc="-4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e-</a:t>
            </a:r>
            <a:r>
              <a:rPr sz="1600" b="1" i="1" dirty="0">
                <a:latin typeface="Calibri"/>
                <a:cs typeface="Calibri"/>
              </a:rPr>
              <a:t>posta</a:t>
            </a:r>
            <a:r>
              <a:rPr sz="1600" b="1" i="1" spc="-35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gönder» </a:t>
            </a:r>
            <a:r>
              <a:rPr sz="1600" dirty="0">
                <a:latin typeface="Calibri"/>
                <a:cs typeface="Calibri"/>
              </a:rPr>
              <a:t>butonuna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tıklayın.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8455" y="4365116"/>
            <a:ext cx="23520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spc="-10" dirty="0">
                <a:latin typeface="Calibri"/>
                <a:cs typeface="Calibri"/>
              </a:rPr>
              <a:t>Örneğin;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latin typeface="Calibri"/>
                <a:cs typeface="Calibri"/>
                <a:hlinkClick r:id="rId6"/>
              </a:rPr>
              <a:t>21211166@mail.baskent.edu.tr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8455" y="5035677"/>
            <a:ext cx="26130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Calibri Light"/>
                <a:cs typeface="Calibri Light"/>
              </a:rPr>
              <a:t>Dikkat:</a:t>
            </a:r>
            <a:r>
              <a:rPr sz="1600" spc="-7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Başkent</a:t>
            </a:r>
            <a:r>
              <a:rPr sz="1600" spc="-5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eposta</a:t>
            </a:r>
            <a:r>
              <a:rPr sz="1600" spc="-2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adresiniz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alibri Light"/>
                <a:cs typeface="Calibri Light"/>
              </a:rPr>
              <a:t>«mail»</a:t>
            </a:r>
            <a:r>
              <a:rPr sz="1600" spc="-9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ifadesi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spc="-20" dirty="0">
                <a:latin typeface="Calibri Light"/>
                <a:cs typeface="Calibri Light"/>
              </a:rPr>
              <a:t>içerir.</a:t>
            </a:r>
            <a:r>
              <a:rPr sz="1600" spc="-70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Lütfen</a:t>
            </a:r>
            <a:endParaRPr sz="16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latin typeface="Calibri Light"/>
                <a:cs typeface="Calibri Light"/>
              </a:rPr>
              <a:t>örnekteki</a:t>
            </a:r>
            <a:r>
              <a:rPr sz="1600" spc="-65" dirty="0">
                <a:latin typeface="Calibri Light"/>
                <a:cs typeface="Calibri Light"/>
              </a:rPr>
              <a:t> </a:t>
            </a:r>
            <a:r>
              <a:rPr sz="1600" dirty="0">
                <a:latin typeface="Calibri Light"/>
                <a:cs typeface="Calibri Light"/>
              </a:rPr>
              <a:t>gibi</a:t>
            </a:r>
            <a:r>
              <a:rPr sz="1600" spc="-35" dirty="0">
                <a:latin typeface="Calibri Light"/>
                <a:cs typeface="Calibri Light"/>
              </a:rPr>
              <a:t> </a:t>
            </a:r>
            <a:r>
              <a:rPr sz="1600" spc="-10" dirty="0">
                <a:latin typeface="Calibri Light"/>
                <a:cs typeface="Calibri Light"/>
              </a:rPr>
              <a:t>giriniz.</a:t>
            </a:r>
            <a:endParaRPr sz="1600">
              <a:latin typeface="Calibri Light"/>
              <a:cs typeface="Calibri 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009004" y="5044313"/>
            <a:ext cx="2993390" cy="1398270"/>
            <a:chOff x="6009004" y="5044313"/>
            <a:chExt cx="2993390" cy="1398270"/>
          </a:xfrm>
        </p:grpSpPr>
        <p:sp>
          <p:nvSpPr>
            <p:cNvPr id="20" name="object 20"/>
            <p:cNvSpPr/>
            <p:nvPr/>
          </p:nvSpPr>
          <p:spPr>
            <a:xfrm>
              <a:off x="6012179" y="5047488"/>
              <a:ext cx="2987040" cy="1391920"/>
            </a:xfrm>
            <a:custGeom>
              <a:avLst/>
              <a:gdLst/>
              <a:ahLst/>
              <a:cxnLst/>
              <a:rect l="l" t="t" r="r" b="b"/>
              <a:pathLst>
                <a:path w="2987040" h="1391920">
                  <a:moveTo>
                    <a:pt x="2987039" y="0"/>
                  </a:moveTo>
                  <a:lnTo>
                    <a:pt x="0" y="0"/>
                  </a:lnTo>
                  <a:lnTo>
                    <a:pt x="0" y="1391412"/>
                  </a:lnTo>
                  <a:lnTo>
                    <a:pt x="2987039" y="1391412"/>
                  </a:lnTo>
                  <a:lnTo>
                    <a:pt x="2987039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12179" y="5047488"/>
              <a:ext cx="2987040" cy="1391920"/>
            </a:xfrm>
            <a:custGeom>
              <a:avLst/>
              <a:gdLst/>
              <a:ahLst/>
              <a:cxnLst/>
              <a:rect l="l" t="t" r="r" b="b"/>
              <a:pathLst>
                <a:path w="2987040" h="1391920">
                  <a:moveTo>
                    <a:pt x="0" y="1391412"/>
                  </a:moveTo>
                  <a:lnTo>
                    <a:pt x="2987039" y="1391412"/>
                  </a:lnTo>
                  <a:lnTo>
                    <a:pt x="2987039" y="0"/>
                  </a:lnTo>
                  <a:lnTo>
                    <a:pt x="0" y="0"/>
                  </a:lnTo>
                  <a:lnTo>
                    <a:pt x="0" y="1391412"/>
                  </a:lnTo>
                  <a:close/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105144" y="5109717"/>
            <a:ext cx="269049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Bu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ekranı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kapatmadan,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başka </a:t>
            </a:r>
            <a:r>
              <a:rPr sz="1600" spc="-10" dirty="0">
                <a:latin typeface="Calibri"/>
                <a:cs typeface="Calibri"/>
              </a:rPr>
              <a:t>pencerede/sekmede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eposta</a:t>
            </a:r>
            <a:endParaRPr sz="1600">
              <a:latin typeface="Calibri"/>
              <a:cs typeface="Calibri"/>
            </a:endParaRPr>
          </a:p>
          <a:p>
            <a:pPr marR="90805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hesabınızı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açıp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gelen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mesajdaki </a:t>
            </a:r>
            <a:r>
              <a:rPr sz="1600" b="1" dirty="0">
                <a:latin typeface="Calibri"/>
                <a:cs typeface="Calibri"/>
              </a:rPr>
              <a:t>kodu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görünüz,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kodu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buradaki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05144" y="6085433"/>
            <a:ext cx="11601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kutuya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giriniz.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grpSp>
        <p:nvGrpSpPr>
          <p:cNvPr id="25" name="object 25"/>
          <p:cNvGrpSpPr/>
          <p:nvPr/>
        </p:nvGrpSpPr>
        <p:grpSpPr>
          <a:xfrm>
            <a:off x="6348729" y="4213605"/>
            <a:ext cx="424180" cy="416559"/>
            <a:chOff x="6348729" y="4213605"/>
            <a:chExt cx="424180" cy="416559"/>
          </a:xfrm>
        </p:grpSpPr>
        <p:sp>
          <p:nvSpPr>
            <p:cNvPr id="26" name="object 26"/>
            <p:cNvSpPr/>
            <p:nvPr/>
          </p:nvSpPr>
          <p:spPr>
            <a:xfrm>
              <a:off x="6355079" y="4219955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205740" y="0"/>
                  </a:moveTo>
                  <a:lnTo>
                    <a:pt x="158553" y="5334"/>
                  </a:lnTo>
                  <a:lnTo>
                    <a:pt x="115244" y="20527"/>
                  </a:lnTo>
                  <a:lnTo>
                    <a:pt x="77044" y="44367"/>
                  </a:lnTo>
                  <a:lnTo>
                    <a:pt x="45186" y="75640"/>
                  </a:lnTo>
                  <a:lnTo>
                    <a:pt x="20905" y="113133"/>
                  </a:lnTo>
                  <a:lnTo>
                    <a:pt x="5431" y="155634"/>
                  </a:lnTo>
                  <a:lnTo>
                    <a:pt x="0" y="201930"/>
                  </a:lnTo>
                  <a:lnTo>
                    <a:pt x="5431" y="248225"/>
                  </a:lnTo>
                  <a:lnTo>
                    <a:pt x="20905" y="290726"/>
                  </a:lnTo>
                  <a:lnTo>
                    <a:pt x="45186" y="328219"/>
                  </a:lnTo>
                  <a:lnTo>
                    <a:pt x="77044" y="359492"/>
                  </a:lnTo>
                  <a:lnTo>
                    <a:pt x="115244" y="383332"/>
                  </a:lnTo>
                  <a:lnTo>
                    <a:pt x="158553" y="398526"/>
                  </a:lnTo>
                  <a:lnTo>
                    <a:pt x="205740" y="403860"/>
                  </a:lnTo>
                  <a:lnTo>
                    <a:pt x="252926" y="398526"/>
                  </a:lnTo>
                  <a:lnTo>
                    <a:pt x="296235" y="383332"/>
                  </a:lnTo>
                  <a:lnTo>
                    <a:pt x="334435" y="359492"/>
                  </a:lnTo>
                  <a:lnTo>
                    <a:pt x="366293" y="328219"/>
                  </a:lnTo>
                  <a:lnTo>
                    <a:pt x="390574" y="290726"/>
                  </a:lnTo>
                  <a:lnTo>
                    <a:pt x="406048" y="248225"/>
                  </a:lnTo>
                  <a:lnTo>
                    <a:pt x="411479" y="201930"/>
                  </a:lnTo>
                  <a:lnTo>
                    <a:pt x="406048" y="155634"/>
                  </a:lnTo>
                  <a:lnTo>
                    <a:pt x="390574" y="113133"/>
                  </a:lnTo>
                  <a:lnTo>
                    <a:pt x="366293" y="75640"/>
                  </a:lnTo>
                  <a:lnTo>
                    <a:pt x="334435" y="44367"/>
                  </a:lnTo>
                  <a:lnTo>
                    <a:pt x="296235" y="20527"/>
                  </a:lnTo>
                  <a:lnTo>
                    <a:pt x="252926" y="5334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355079" y="4219955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0" y="201930"/>
                  </a:moveTo>
                  <a:lnTo>
                    <a:pt x="5431" y="155634"/>
                  </a:lnTo>
                  <a:lnTo>
                    <a:pt x="20905" y="113133"/>
                  </a:lnTo>
                  <a:lnTo>
                    <a:pt x="45186" y="75640"/>
                  </a:lnTo>
                  <a:lnTo>
                    <a:pt x="77044" y="44367"/>
                  </a:lnTo>
                  <a:lnTo>
                    <a:pt x="115244" y="20527"/>
                  </a:lnTo>
                  <a:lnTo>
                    <a:pt x="158553" y="5334"/>
                  </a:lnTo>
                  <a:lnTo>
                    <a:pt x="205740" y="0"/>
                  </a:lnTo>
                  <a:lnTo>
                    <a:pt x="252926" y="5334"/>
                  </a:lnTo>
                  <a:lnTo>
                    <a:pt x="296235" y="20527"/>
                  </a:lnTo>
                  <a:lnTo>
                    <a:pt x="334435" y="44367"/>
                  </a:lnTo>
                  <a:lnTo>
                    <a:pt x="366293" y="75640"/>
                  </a:lnTo>
                  <a:lnTo>
                    <a:pt x="390574" y="113133"/>
                  </a:lnTo>
                  <a:lnTo>
                    <a:pt x="406048" y="155634"/>
                  </a:lnTo>
                  <a:lnTo>
                    <a:pt x="411479" y="201930"/>
                  </a:lnTo>
                  <a:lnTo>
                    <a:pt x="406048" y="248225"/>
                  </a:lnTo>
                  <a:lnTo>
                    <a:pt x="390574" y="290726"/>
                  </a:lnTo>
                  <a:lnTo>
                    <a:pt x="366293" y="328219"/>
                  </a:lnTo>
                  <a:lnTo>
                    <a:pt x="334435" y="359492"/>
                  </a:lnTo>
                  <a:lnTo>
                    <a:pt x="296235" y="383332"/>
                  </a:lnTo>
                  <a:lnTo>
                    <a:pt x="252926" y="398526"/>
                  </a:lnTo>
                  <a:lnTo>
                    <a:pt x="205740" y="403860"/>
                  </a:lnTo>
                  <a:lnTo>
                    <a:pt x="158553" y="398526"/>
                  </a:lnTo>
                  <a:lnTo>
                    <a:pt x="115244" y="383332"/>
                  </a:lnTo>
                  <a:lnTo>
                    <a:pt x="77044" y="359492"/>
                  </a:lnTo>
                  <a:lnTo>
                    <a:pt x="45186" y="328219"/>
                  </a:lnTo>
                  <a:lnTo>
                    <a:pt x="20905" y="290726"/>
                  </a:lnTo>
                  <a:lnTo>
                    <a:pt x="5431" y="248225"/>
                  </a:lnTo>
                  <a:lnTo>
                    <a:pt x="0" y="201930"/>
                  </a:lnTo>
                  <a:close/>
                </a:path>
              </a:pathLst>
            </a:custGeom>
            <a:ln w="12700">
              <a:solidFill>
                <a:srgbClr val="AD5A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485635" y="426669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432047" y="4149864"/>
            <a:ext cx="5537200" cy="2228850"/>
            <a:chOff x="3432047" y="4149864"/>
            <a:chExt cx="5537200" cy="2228850"/>
          </a:xfrm>
        </p:grpSpPr>
        <p:sp>
          <p:nvSpPr>
            <p:cNvPr id="30" name="object 30"/>
            <p:cNvSpPr/>
            <p:nvPr/>
          </p:nvSpPr>
          <p:spPr>
            <a:xfrm>
              <a:off x="5324855" y="4614671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205740" y="0"/>
                  </a:moveTo>
                  <a:lnTo>
                    <a:pt x="158553" y="5333"/>
                  </a:lnTo>
                  <a:lnTo>
                    <a:pt x="115244" y="20527"/>
                  </a:lnTo>
                  <a:lnTo>
                    <a:pt x="77044" y="44367"/>
                  </a:lnTo>
                  <a:lnTo>
                    <a:pt x="45186" y="75640"/>
                  </a:lnTo>
                  <a:lnTo>
                    <a:pt x="20905" y="113133"/>
                  </a:lnTo>
                  <a:lnTo>
                    <a:pt x="5431" y="155634"/>
                  </a:lnTo>
                  <a:lnTo>
                    <a:pt x="0" y="201929"/>
                  </a:lnTo>
                  <a:lnTo>
                    <a:pt x="5431" y="248225"/>
                  </a:lnTo>
                  <a:lnTo>
                    <a:pt x="20905" y="290726"/>
                  </a:lnTo>
                  <a:lnTo>
                    <a:pt x="45186" y="328219"/>
                  </a:lnTo>
                  <a:lnTo>
                    <a:pt x="77044" y="359492"/>
                  </a:lnTo>
                  <a:lnTo>
                    <a:pt x="115244" y="383332"/>
                  </a:lnTo>
                  <a:lnTo>
                    <a:pt x="158553" y="398525"/>
                  </a:lnTo>
                  <a:lnTo>
                    <a:pt x="205740" y="403859"/>
                  </a:lnTo>
                  <a:lnTo>
                    <a:pt x="252926" y="398525"/>
                  </a:lnTo>
                  <a:lnTo>
                    <a:pt x="296235" y="383332"/>
                  </a:lnTo>
                  <a:lnTo>
                    <a:pt x="334435" y="359492"/>
                  </a:lnTo>
                  <a:lnTo>
                    <a:pt x="366293" y="328219"/>
                  </a:lnTo>
                  <a:lnTo>
                    <a:pt x="390574" y="290726"/>
                  </a:lnTo>
                  <a:lnTo>
                    <a:pt x="406048" y="248225"/>
                  </a:lnTo>
                  <a:lnTo>
                    <a:pt x="411480" y="201929"/>
                  </a:lnTo>
                  <a:lnTo>
                    <a:pt x="406048" y="155634"/>
                  </a:lnTo>
                  <a:lnTo>
                    <a:pt x="390574" y="113133"/>
                  </a:lnTo>
                  <a:lnTo>
                    <a:pt x="366293" y="75640"/>
                  </a:lnTo>
                  <a:lnTo>
                    <a:pt x="334435" y="44367"/>
                  </a:lnTo>
                  <a:lnTo>
                    <a:pt x="296235" y="20527"/>
                  </a:lnTo>
                  <a:lnTo>
                    <a:pt x="252926" y="5333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324855" y="4614671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0" y="201929"/>
                  </a:moveTo>
                  <a:lnTo>
                    <a:pt x="5431" y="155634"/>
                  </a:lnTo>
                  <a:lnTo>
                    <a:pt x="20905" y="113133"/>
                  </a:lnTo>
                  <a:lnTo>
                    <a:pt x="45186" y="75640"/>
                  </a:lnTo>
                  <a:lnTo>
                    <a:pt x="77044" y="44367"/>
                  </a:lnTo>
                  <a:lnTo>
                    <a:pt x="115244" y="20527"/>
                  </a:lnTo>
                  <a:lnTo>
                    <a:pt x="158553" y="5333"/>
                  </a:lnTo>
                  <a:lnTo>
                    <a:pt x="205740" y="0"/>
                  </a:lnTo>
                  <a:lnTo>
                    <a:pt x="252926" y="5333"/>
                  </a:lnTo>
                  <a:lnTo>
                    <a:pt x="296235" y="20527"/>
                  </a:lnTo>
                  <a:lnTo>
                    <a:pt x="334435" y="44367"/>
                  </a:lnTo>
                  <a:lnTo>
                    <a:pt x="366293" y="75640"/>
                  </a:lnTo>
                  <a:lnTo>
                    <a:pt x="390574" y="113133"/>
                  </a:lnTo>
                  <a:lnTo>
                    <a:pt x="406048" y="155634"/>
                  </a:lnTo>
                  <a:lnTo>
                    <a:pt x="411480" y="201929"/>
                  </a:lnTo>
                  <a:lnTo>
                    <a:pt x="406048" y="248225"/>
                  </a:lnTo>
                  <a:lnTo>
                    <a:pt x="390574" y="290726"/>
                  </a:lnTo>
                  <a:lnTo>
                    <a:pt x="366293" y="328219"/>
                  </a:lnTo>
                  <a:lnTo>
                    <a:pt x="334435" y="359492"/>
                  </a:lnTo>
                  <a:lnTo>
                    <a:pt x="296235" y="383332"/>
                  </a:lnTo>
                  <a:lnTo>
                    <a:pt x="252926" y="398525"/>
                  </a:lnTo>
                  <a:lnTo>
                    <a:pt x="205740" y="403859"/>
                  </a:lnTo>
                  <a:lnTo>
                    <a:pt x="158553" y="398525"/>
                  </a:lnTo>
                  <a:lnTo>
                    <a:pt x="115244" y="383332"/>
                  </a:lnTo>
                  <a:lnTo>
                    <a:pt x="77044" y="359492"/>
                  </a:lnTo>
                  <a:lnTo>
                    <a:pt x="45186" y="328219"/>
                  </a:lnTo>
                  <a:lnTo>
                    <a:pt x="20905" y="290726"/>
                  </a:lnTo>
                  <a:lnTo>
                    <a:pt x="5431" y="248225"/>
                  </a:lnTo>
                  <a:lnTo>
                    <a:pt x="0" y="201929"/>
                  </a:lnTo>
                  <a:close/>
                </a:path>
              </a:pathLst>
            </a:custGeom>
            <a:ln w="12700">
              <a:solidFill>
                <a:srgbClr val="AD5A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32047" y="4149864"/>
              <a:ext cx="2893314" cy="529577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551163" y="5967983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205739" y="0"/>
                  </a:moveTo>
                  <a:lnTo>
                    <a:pt x="158553" y="5333"/>
                  </a:lnTo>
                  <a:lnTo>
                    <a:pt x="115244" y="20525"/>
                  </a:lnTo>
                  <a:lnTo>
                    <a:pt x="77044" y="44363"/>
                  </a:lnTo>
                  <a:lnTo>
                    <a:pt x="45186" y="75634"/>
                  </a:lnTo>
                  <a:lnTo>
                    <a:pt x="20905" y="113128"/>
                  </a:lnTo>
                  <a:lnTo>
                    <a:pt x="5431" y="155630"/>
                  </a:lnTo>
                  <a:lnTo>
                    <a:pt x="0" y="201929"/>
                  </a:lnTo>
                  <a:lnTo>
                    <a:pt x="5431" y="248229"/>
                  </a:lnTo>
                  <a:lnTo>
                    <a:pt x="20905" y="290731"/>
                  </a:lnTo>
                  <a:lnTo>
                    <a:pt x="45186" y="328225"/>
                  </a:lnTo>
                  <a:lnTo>
                    <a:pt x="77044" y="359496"/>
                  </a:lnTo>
                  <a:lnTo>
                    <a:pt x="115244" y="383334"/>
                  </a:lnTo>
                  <a:lnTo>
                    <a:pt x="158553" y="398526"/>
                  </a:lnTo>
                  <a:lnTo>
                    <a:pt x="205739" y="403859"/>
                  </a:lnTo>
                  <a:lnTo>
                    <a:pt x="252926" y="398526"/>
                  </a:lnTo>
                  <a:lnTo>
                    <a:pt x="296235" y="383334"/>
                  </a:lnTo>
                  <a:lnTo>
                    <a:pt x="334435" y="359496"/>
                  </a:lnTo>
                  <a:lnTo>
                    <a:pt x="366293" y="328225"/>
                  </a:lnTo>
                  <a:lnTo>
                    <a:pt x="390574" y="290731"/>
                  </a:lnTo>
                  <a:lnTo>
                    <a:pt x="406048" y="248229"/>
                  </a:lnTo>
                  <a:lnTo>
                    <a:pt x="411479" y="201929"/>
                  </a:lnTo>
                  <a:lnTo>
                    <a:pt x="406048" y="155630"/>
                  </a:lnTo>
                  <a:lnTo>
                    <a:pt x="390574" y="113128"/>
                  </a:lnTo>
                  <a:lnTo>
                    <a:pt x="366293" y="75634"/>
                  </a:lnTo>
                  <a:lnTo>
                    <a:pt x="334435" y="44363"/>
                  </a:lnTo>
                  <a:lnTo>
                    <a:pt x="296235" y="20525"/>
                  </a:lnTo>
                  <a:lnTo>
                    <a:pt x="252926" y="5333"/>
                  </a:lnTo>
                  <a:lnTo>
                    <a:pt x="205739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551163" y="5967983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0" y="201929"/>
                  </a:moveTo>
                  <a:lnTo>
                    <a:pt x="5431" y="155630"/>
                  </a:lnTo>
                  <a:lnTo>
                    <a:pt x="20905" y="113128"/>
                  </a:lnTo>
                  <a:lnTo>
                    <a:pt x="45186" y="75634"/>
                  </a:lnTo>
                  <a:lnTo>
                    <a:pt x="77044" y="44363"/>
                  </a:lnTo>
                  <a:lnTo>
                    <a:pt x="115244" y="20525"/>
                  </a:lnTo>
                  <a:lnTo>
                    <a:pt x="158553" y="5333"/>
                  </a:lnTo>
                  <a:lnTo>
                    <a:pt x="205739" y="0"/>
                  </a:lnTo>
                  <a:lnTo>
                    <a:pt x="252926" y="5333"/>
                  </a:lnTo>
                  <a:lnTo>
                    <a:pt x="296235" y="20525"/>
                  </a:lnTo>
                  <a:lnTo>
                    <a:pt x="334435" y="44363"/>
                  </a:lnTo>
                  <a:lnTo>
                    <a:pt x="366293" y="75634"/>
                  </a:lnTo>
                  <a:lnTo>
                    <a:pt x="390574" y="113128"/>
                  </a:lnTo>
                  <a:lnTo>
                    <a:pt x="406048" y="155630"/>
                  </a:lnTo>
                  <a:lnTo>
                    <a:pt x="411479" y="201929"/>
                  </a:lnTo>
                  <a:lnTo>
                    <a:pt x="406048" y="248229"/>
                  </a:lnTo>
                  <a:lnTo>
                    <a:pt x="390574" y="290731"/>
                  </a:lnTo>
                  <a:lnTo>
                    <a:pt x="366293" y="328225"/>
                  </a:lnTo>
                  <a:lnTo>
                    <a:pt x="334435" y="359496"/>
                  </a:lnTo>
                  <a:lnTo>
                    <a:pt x="296235" y="383334"/>
                  </a:lnTo>
                  <a:lnTo>
                    <a:pt x="252926" y="398526"/>
                  </a:lnTo>
                  <a:lnTo>
                    <a:pt x="205739" y="403859"/>
                  </a:lnTo>
                  <a:lnTo>
                    <a:pt x="158553" y="398526"/>
                  </a:lnTo>
                  <a:lnTo>
                    <a:pt x="115244" y="383334"/>
                  </a:lnTo>
                  <a:lnTo>
                    <a:pt x="77044" y="359496"/>
                  </a:lnTo>
                  <a:lnTo>
                    <a:pt x="45186" y="328225"/>
                  </a:lnTo>
                  <a:lnTo>
                    <a:pt x="20905" y="290731"/>
                  </a:lnTo>
                  <a:lnTo>
                    <a:pt x="5431" y="248229"/>
                  </a:lnTo>
                  <a:lnTo>
                    <a:pt x="0" y="201929"/>
                  </a:lnTo>
                  <a:close/>
                </a:path>
              </a:pathLst>
            </a:custGeom>
            <a:ln w="12700">
              <a:solidFill>
                <a:srgbClr val="AD5A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694419" y="6015329"/>
            <a:ext cx="140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900929" y="5542534"/>
            <a:ext cx="424180" cy="416559"/>
            <a:chOff x="4900929" y="5542534"/>
            <a:chExt cx="424180" cy="416559"/>
          </a:xfrm>
        </p:grpSpPr>
        <p:sp>
          <p:nvSpPr>
            <p:cNvPr id="37" name="object 37"/>
            <p:cNvSpPr/>
            <p:nvPr/>
          </p:nvSpPr>
          <p:spPr>
            <a:xfrm>
              <a:off x="4907279" y="5548884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205740" y="0"/>
                  </a:moveTo>
                  <a:lnTo>
                    <a:pt x="158553" y="5333"/>
                  </a:lnTo>
                  <a:lnTo>
                    <a:pt x="115244" y="20525"/>
                  </a:lnTo>
                  <a:lnTo>
                    <a:pt x="77044" y="44363"/>
                  </a:lnTo>
                  <a:lnTo>
                    <a:pt x="45186" y="75634"/>
                  </a:lnTo>
                  <a:lnTo>
                    <a:pt x="20905" y="113128"/>
                  </a:lnTo>
                  <a:lnTo>
                    <a:pt x="5431" y="155630"/>
                  </a:lnTo>
                  <a:lnTo>
                    <a:pt x="0" y="201929"/>
                  </a:lnTo>
                  <a:lnTo>
                    <a:pt x="5431" y="248229"/>
                  </a:lnTo>
                  <a:lnTo>
                    <a:pt x="20905" y="290731"/>
                  </a:lnTo>
                  <a:lnTo>
                    <a:pt x="45186" y="328225"/>
                  </a:lnTo>
                  <a:lnTo>
                    <a:pt x="77044" y="359496"/>
                  </a:lnTo>
                  <a:lnTo>
                    <a:pt x="115244" y="383334"/>
                  </a:lnTo>
                  <a:lnTo>
                    <a:pt x="158553" y="398526"/>
                  </a:lnTo>
                  <a:lnTo>
                    <a:pt x="205740" y="403859"/>
                  </a:lnTo>
                  <a:lnTo>
                    <a:pt x="252926" y="398526"/>
                  </a:lnTo>
                  <a:lnTo>
                    <a:pt x="296235" y="383334"/>
                  </a:lnTo>
                  <a:lnTo>
                    <a:pt x="334435" y="359496"/>
                  </a:lnTo>
                  <a:lnTo>
                    <a:pt x="366293" y="328225"/>
                  </a:lnTo>
                  <a:lnTo>
                    <a:pt x="390574" y="290731"/>
                  </a:lnTo>
                  <a:lnTo>
                    <a:pt x="406048" y="248229"/>
                  </a:lnTo>
                  <a:lnTo>
                    <a:pt x="411480" y="201929"/>
                  </a:lnTo>
                  <a:lnTo>
                    <a:pt x="406048" y="155630"/>
                  </a:lnTo>
                  <a:lnTo>
                    <a:pt x="390574" y="113128"/>
                  </a:lnTo>
                  <a:lnTo>
                    <a:pt x="366293" y="75634"/>
                  </a:lnTo>
                  <a:lnTo>
                    <a:pt x="334435" y="44363"/>
                  </a:lnTo>
                  <a:lnTo>
                    <a:pt x="296235" y="20525"/>
                  </a:lnTo>
                  <a:lnTo>
                    <a:pt x="252926" y="5333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907279" y="5548884"/>
              <a:ext cx="411480" cy="403860"/>
            </a:xfrm>
            <a:custGeom>
              <a:avLst/>
              <a:gdLst/>
              <a:ahLst/>
              <a:cxnLst/>
              <a:rect l="l" t="t" r="r" b="b"/>
              <a:pathLst>
                <a:path w="411479" h="403860">
                  <a:moveTo>
                    <a:pt x="0" y="201929"/>
                  </a:moveTo>
                  <a:lnTo>
                    <a:pt x="5431" y="155630"/>
                  </a:lnTo>
                  <a:lnTo>
                    <a:pt x="20905" y="113128"/>
                  </a:lnTo>
                  <a:lnTo>
                    <a:pt x="45186" y="75634"/>
                  </a:lnTo>
                  <a:lnTo>
                    <a:pt x="77044" y="44363"/>
                  </a:lnTo>
                  <a:lnTo>
                    <a:pt x="115244" y="20525"/>
                  </a:lnTo>
                  <a:lnTo>
                    <a:pt x="158553" y="5333"/>
                  </a:lnTo>
                  <a:lnTo>
                    <a:pt x="205740" y="0"/>
                  </a:lnTo>
                  <a:lnTo>
                    <a:pt x="252926" y="5333"/>
                  </a:lnTo>
                  <a:lnTo>
                    <a:pt x="296235" y="20525"/>
                  </a:lnTo>
                  <a:lnTo>
                    <a:pt x="334435" y="44363"/>
                  </a:lnTo>
                  <a:lnTo>
                    <a:pt x="366293" y="75634"/>
                  </a:lnTo>
                  <a:lnTo>
                    <a:pt x="390574" y="113128"/>
                  </a:lnTo>
                  <a:lnTo>
                    <a:pt x="406048" y="155630"/>
                  </a:lnTo>
                  <a:lnTo>
                    <a:pt x="411480" y="201929"/>
                  </a:lnTo>
                  <a:lnTo>
                    <a:pt x="406048" y="248229"/>
                  </a:lnTo>
                  <a:lnTo>
                    <a:pt x="390574" y="290731"/>
                  </a:lnTo>
                  <a:lnTo>
                    <a:pt x="366293" y="328225"/>
                  </a:lnTo>
                  <a:lnTo>
                    <a:pt x="334435" y="359496"/>
                  </a:lnTo>
                  <a:lnTo>
                    <a:pt x="296235" y="383334"/>
                  </a:lnTo>
                  <a:lnTo>
                    <a:pt x="252926" y="398526"/>
                  </a:lnTo>
                  <a:lnTo>
                    <a:pt x="205740" y="403859"/>
                  </a:lnTo>
                  <a:lnTo>
                    <a:pt x="158553" y="398526"/>
                  </a:lnTo>
                  <a:lnTo>
                    <a:pt x="115244" y="383334"/>
                  </a:lnTo>
                  <a:lnTo>
                    <a:pt x="77044" y="359496"/>
                  </a:lnTo>
                  <a:lnTo>
                    <a:pt x="45186" y="328225"/>
                  </a:lnTo>
                  <a:lnTo>
                    <a:pt x="20905" y="290731"/>
                  </a:lnTo>
                  <a:lnTo>
                    <a:pt x="5431" y="248229"/>
                  </a:lnTo>
                  <a:lnTo>
                    <a:pt x="0" y="201929"/>
                  </a:lnTo>
                  <a:close/>
                </a:path>
              </a:pathLst>
            </a:custGeom>
            <a:ln w="12700">
              <a:solidFill>
                <a:srgbClr val="AD5A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038090" y="559622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0" name="object 4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549396" y="4639055"/>
            <a:ext cx="1728216" cy="379475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38144" y="4568939"/>
            <a:ext cx="1954529" cy="517410"/>
          </a:xfrm>
          <a:prstGeom prst="rect">
            <a:avLst/>
          </a:prstGeom>
        </p:spPr>
      </p:pic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3500437" y="4215193"/>
          <a:ext cx="2752724" cy="7981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9910"/>
                <a:gridCol w="932814"/>
              </a:tblGrid>
              <a:tr h="4051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181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10" dirty="0">
                          <a:latin typeface="Calibri"/>
                          <a:cs typeface="Calibri"/>
                          <a:hlinkClick r:id="rId6"/>
                        </a:rPr>
                        <a:t>21211166@mail.baskent.edu.tr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9525">
                      <a:solidFill>
                        <a:srgbClr val="006FC0"/>
                      </a:solidFill>
                      <a:prstDash val="solid"/>
                    </a:lnL>
                    <a:lnR w="9525">
                      <a:solidFill>
                        <a:srgbClr val="006FC0"/>
                      </a:solidFill>
                      <a:prstDash val="solid"/>
                    </a:lnR>
                    <a:lnT w="9525">
                      <a:solidFill>
                        <a:srgbClr val="006FC0"/>
                      </a:solidFill>
                      <a:prstDash val="solid"/>
                    </a:lnT>
                    <a:lnB w="9525">
                      <a:solidFill>
                        <a:srgbClr val="006FC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93065"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885"/>
                        </a:spcBef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bana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e-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posta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10" dirty="0">
                          <a:latin typeface="Calibri"/>
                          <a:cs typeface="Calibri"/>
                        </a:rPr>
                        <a:t>gönder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112395" marB="0">
                    <a:lnL w="9525">
                      <a:solidFill>
                        <a:srgbClr val="006FC0"/>
                      </a:solidFill>
                      <a:prstDash val="solid"/>
                    </a:lnL>
                    <a:lnR w="9525">
                      <a:solidFill>
                        <a:srgbClr val="006FC0"/>
                      </a:solidFill>
                      <a:prstDash val="solid"/>
                    </a:lnR>
                    <a:lnT w="9525">
                      <a:solidFill>
                        <a:srgbClr val="006FC0"/>
                      </a:solidFill>
                      <a:prstDash val="solid"/>
                    </a:lnT>
                    <a:lnB w="9525">
                      <a:solidFill>
                        <a:srgbClr val="006FC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8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8895" marB="0">
                    <a:lnL w="9525">
                      <a:solidFill>
                        <a:srgbClr val="006FC0"/>
                      </a:solidFill>
                      <a:prstDash val="solid"/>
                    </a:lnL>
                    <a:lnT w="9525">
                      <a:solidFill>
                        <a:srgbClr val="006FC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1164" y="2599865"/>
            <a:ext cx="7800340" cy="3888104"/>
            <a:chOff x="681164" y="2599865"/>
            <a:chExt cx="7800340" cy="38881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1164" y="2599865"/>
              <a:ext cx="7799959" cy="388782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5820" y="2764536"/>
              <a:ext cx="7484364" cy="357225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895855" y="3150107"/>
            <a:ext cx="657225" cy="139065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270" rIns="0" bIns="0" rtlCol="0">
            <a:spAutoFit/>
          </a:bodyPr>
          <a:lstStyle/>
          <a:p>
            <a:pPr marL="67310">
              <a:lnSpc>
                <a:spcPct val="100000"/>
              </a:lnSpc>
              <a:spcBef>
                <a:spcPts val="10"/>
              </a:spcBef>
            </a:pPr>
            <a:r>
              <a:rPr sz="900" b="1" spc="-10" dirty="0">
                <a:solidFill>
                  <a:srgbClr val="7E7E7E"/>
                </a:solidFill>
                <a:latin typeface="Tahoma"/>
                <a:cs typeface="Tahoma"/>
              </a:rPr>
              <a:t>21211166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32788" y="4347971"/>
            <a:ext cx="617220" cy="16192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60325">
              <a:lnSpc>
                <a:spcPts val="1200"/>
              </a:lnSpc>
            </a:pPr>
            <a:r>
              <a:rPr sz="105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804286" y="4767326"/>
            <a:ext cx="438784" cy="309880"/>
          </a:xfrm>
          <a:custGeom>
            <a:avLst/>
            <a:gdLst/>
            <a:ahLst/>
            <a:cxnLst/>
            <a:rect l="l" t="t" r="r" b="b"/>
            <a:pathLst>
              <a:path w="438785" h="309879">
                <a:moveTo>
                  <a:pt x="438276" y="309753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095244" y="5064252"/>
            <a:ext cx="2184400" cy="66484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80340" rIns="0" bIns="0" rtlCol="0">
            <a:spAutoFit/>
          </a:bodyPr>
          <a:lstStyle/>
          <a:p>
            <a:pPr marL="310515">
              <a:lnSpc>
                <a:spcPct val="100000"/>
              </a:lnSpc>
              <a:spcBef>
                <a:spcPts val="1420"/>
              </a:spcBef>
            </a:pPr>
            <a:r>
              <a:rPr sz="1800" dirty="0">
                <a:latin typeface="Calibri"/>
                <a:cs typeface="Calibri"/>
              </a:rPr>
              <a:t>Kodu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kopyalayın.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10" name="object 10"/>
          <p:cNvSpPr txBox="1"/>
          <p:nvPr/>
        </p:nvSpPr>
        <p:spPr>
          <a:xfrm>
            <a:off x="349707" y="1956257"/>
            <a:ext cx="537908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Aşağıdaki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örnek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ekran,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eposta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hesabınıza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gelen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mesajdaki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kodu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göstermektedir.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461234" y="2003937"/>
            <a:ext cx="6523355" cy="4091304"/>
            <a:chOff x="2461234" y="2003937"/>
            <a:chExt cx="6523355" cy="409130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61234" y="2003937"/>
              <a:ext cx="6522770" cy="40907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5852" y="2168652"/>
              <a:ext cx="6207252" cy="377494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17394" y="4779899"/>
              <a:ext cx="539750" cy="447675"/>
            </a:xfrm>
            <a:custGeom>
              <a:avLst/>
              <a:gdLst/>
              <a:ahLst/>
              <a:cxnLst/>
              <a:rect l="l" t="t" r="r" b="b"/>
              <a:pathLst>
                <a:path w="539750" h="447675">
                  <a:moveTo>
                    <a:pt x="0" y="0"/>
                  </a:moveTo>
                  <a:lnTo>
                    <a:pt x="539750" y="4475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02107" y="3962400"/>
            <a:ext cx="2405380" cy="105156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800" dirty="0">
                <a:latin typeface="Calibri"/>
                <a:cs typeface="Calibri"/>
              </a:rPr>
              <a:t>Kodu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buraya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yapıştırıp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«</a:t>
            </a:r>
            <a:r>
              <a:rPr sz="1800" b="1" dirty="0">
                <a:latin typeface="Calibri"/>
                <a:cs typeface="Calibri"/>
              </a:rPr>
              <a:t>doğrula»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butonuna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61716" y="4279391"/>
            <a:ext cx="436245" cy="128270"/>
          </a:xfrm>
          <a:custGeom>
            <a:avLst/>
            <a:gdLst/>
            <a:ahLst/>
            <a:cxnLst/>
            <a:rect l="l" t="t" r="r" b="b"/>
            <a:pathLst>
              <a:path w="436245" h="128270">
                <a:moveTo>
                  <a:pt x="435864" y="0"/>
                </a:moveTo>
                <a:lnTo>
                  <a:pt x="0" y="0"/>
                </a:lnTo>
                <a:lnTo>
                  <a:pt x="0" y="128016"/>
                </a:lnTo>
                <a:lnTo>
                  <a:pt x="435864" y="128016"/>
                </a:lnTo>
                <a:lnTo>
                  <a:pt x="435864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049651" y="4261230"/>
            <a:ext cx="452120" cy="1517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00" spc="-10" dirty="0">
                <a:solidFill>
                  <a:srgbClr val="A6A6A6"/>
                </a:solidFill>
                <a:latin typeface="Calibri"/>
                <a:cs typeface="Calibri"/>
              </a:rPr>
              <a:t>21211166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070091" y="5372100"/>
            <a:ext cx="532130" cy="538480"/>
            <a:chOff x="6070091" y="5372100"/>
            <a:chExt cx="532130" cy="53848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0091" y="5372100"/>
              <a:ext cx="531901" cy="53794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104508" y="5406517"/>
              <a:ext cx="412750" cy="419100"/>
            </a:xfrm>
            <a:custGeom>
              <a:avLst/>
              <a:gdLst/>
              <a:ahLst/>
              <a:cxnLst/>
              <a:rect l="l" t="t" r="r" b="b"/>
              <a:pathLst>
                <a:path w="412750" h="419100">
                  <a:moveTo>
                    <a:pt x="0" y="0"/>
                  </a:moveTo>
                  <a:lnTo>
                    <a:pt x="67182" y="324332"/>
                  </a:lnTo>
                  <a:lnTo>
                    <a:pt x="131063" y="261848"/>
                  </a:lnTo>
                  <a:lnTo>
                    <a:pt x="284861" y="419074"/>
                  </a:lnTo>
                  <a:lnTo>
                    <a:pt x="412622" y="294093"/>
                  </a:lnTo>
                  <a:lnTo>
                    <a:pt x="258825" y="136906"/>
                  </a:lnTo>
                  <a:lnTo>
                    <a:pt x="322706" y="744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04508" y="5406517"/>
              <a:ext cx="412750" cy="419100"/>
            </a:xfrm>
            <a:custGeom>
              <a:avLst/>
              <a:gdLst/>
              <a:ahLst/>
              <a:cxnLst/>
              <a:rect l="l" t="t" r="r" b="b"/>
              <a:pathLst>
                <a:path w="412750" h="419100">
                  <a:moveTo>
                    <a:pt x="284861" y="419074"/>
                  </a:moveTo>
                  <a:lnTo>
                    <a:pt x="131063" y="261848"/>
                  </a:lnTo>
                  <a:lnTo>
                    <a:pt x="67182" y="324332"/>
                  </a:lnTo>
                  <a:lnTo>
                    <a:pt x="0" y="0"/>
                  </a:lnTo>
                  <a:lnTo>
                    <a:pt x="322706" y="74422"/>
                  </a:lnTo>
                  <a:lnTo>
                    <a:pt x="258825" y="136906"/>
                  </a:lnTo>
                  <a:lnTo>
                    <a:pt x="412622" y="294093"/>
                  </a:lnTo>
                  <a:lnTo>
                    <a:pt x="284861" y="419074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7923" y="1428953"/>
            <a:ext cx="42576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Kodu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girip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doğrula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tıklayıp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ilerleyin.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10771" y="2823838"/>
            <a:ext cx="7298690" cy="3571240"/>
            <a:chOff x="1610771" y="2823838"/>
            <a:chExt cx="7298690" cy="35712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0771" y="2823838"/>
              <a:ext cx="7298628" cy="35710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5459" y="2988564"/>
              <a:ext cx="6982968" cy="325526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8008619" y="3703320"/>
            <a:ext cx="500380" cy="1390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27305">
              <a:lnSpc>
                <a:spcPts val="1025"/>
              </a:lnSpc>
            </a:pPr>
            <a:r>
              <a:rPr sz="90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87197" y="5038090"/>
            <a:ext cx="2117090" cy="1497330"/>
            <a:chOff x="187197" y="5038090"/>
            <a:chExt cx="2117090" cy="1497330"/>
          </a:xfrm>
        </p:grpSpPr>
        <p:sp>
          <p:nvSpPr>
            <p:cNvPr id="8" name="object 8"/>
            <p:cNvSpPr/>
            <p:nvPr/>
          </p:nvSpPr>
          <p:spPr>
            <a:xfrm>
              <a:off x="193547" y="5044440"/>
              <a:ext cx="1457325" cy="1484630"/>
            </a:xfrm>
            <a:custGeom>
              <a:avLst/>
              <a:gdLst/>
              <a:ahLst/>
              <a:cxnLst/>
              <a:rect l="l" t="t" r="r" b="b"/>
              <a:pathLst>
                <a:path w="1457325" h="1484629">
                  <a:moveTo>
                    <a:pt x="1456944" y="0"/>
                  </a:moveTo>
                  <a:lnTo>
                    <a:pt x="0" y="0"/>
                  </a:lnTo>
                  <a:lnTo>
                    <a:pt x="0" y="1484376"/>
                  </a:lnTo>
                  <a:lnTo>
                    <a:pt x="1456944" y="1484376"/>
                  </a:lnTo>
                  <a:lnTo>
                    <a:pt x="1456944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93547" y="5044440"/>
              <a:ext cx="2104390" cy="1484630"/>
            </a:xfrm>
            <a:custGeom>
              <a:avLst/>
              <a:gdLst/>
              <a:ahLst/>
              <a:cxnLst/>
              <a:rect l="l" t="t" r="r" b="b"/>
              <a:pathLst>
                <a:path w="2104390" h="1484629">
                  <a:moveTo>
                    <a:pt x="0" y="1484376"/>
                  </a:moveTo>
                  <a:lnTo>
                    <a:pt x="1456944" y="1484376"/>
                  </a:lnTo>
                  <a:lnTo>
                    <a:pt x="1456944" y="0"/>
                  </a:lnTo>
                  <a:lnTo>
                    <a:pt x="0" y="0"/>
                  </a:lnTo>
                  <a:lnTo>
                    <a:pt x="0" y="1484376"/>
                  </a:lnTo>
                  <a:close/>
                </a:path>
                <a:path w="2104390" h="1484629">
                  <a:moveTo>
                    <a:pt x="1419987" y="720191"/>
                  </a:moveTo>
                  <a:lnTo>
                    <a:pt x="2104390" y="812622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05459" y="5153405"/>
            <a:ext cx="829944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«</a:t>
            </a:r>
            <a:r>
              <a:rPr sz="1600" b="1" spc="-10" dirty="0">
                <a:latin typeface="Calibri"/>
                <a:cs typeface="Calibri"/>
              </a:rPr>
              <a:t>bitir</a:t>
            </a:r>
            <a:r>
              <a:rPr sz="1600" spc="-10" dirty="0">
                <a:latin typeface="Calibri"/>
                <a:cs typeface="Calibri"/>
              </a:rPr>
              <a:t>» butonuna tıklayıp ilerleyin.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3423" y="1315364"/>
            <a:ext cx="6085840" cy="122936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Kimlik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doğrulama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bitmiştir.</a:t>
            </a:r>
            <a:endParaRPr sz="16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41300" algn="l"/>
              </a:tabLst>
            </a:pPr>
            <a:r>
              <a:rPr sz="1600" dirty="0">
                <a:latin typeface="Calibri"/>
                <a:cs typeface="Calibri"/>
              </a:rPr>
              <a:t>Bundan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böyle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Microsoft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hesabınızın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şifresini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unutursanız,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doğrulamada </a:t>
            </a:r>
            <a:r>
              <a:rPr sz="1600" dirty="0">
                <a:latin typeface="Calibri"/>
                <a:cs typeface="Calibri"/>
              </a:rPr>
              <a:t>kullandığınız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eposta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adresinizi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kullanarak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şifrenizi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yenileyebilirsiniz.</a:t>
            </a:r>
            <a:endParaRPr sz="16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40665" algn="l"/>
              </a:tabLst>
            </a:pPr>
            <a:r>
              <a:rPr sz="1600" dirty="0">
                <a:latin typeface="Calibri"/>
                <a:cs typeface="Calibri"/>
              </a:rPr>
              <a:t>Dilerseniz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ek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olarak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telefon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doğrulama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yapabilirsiniz.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22547" y="5369052"/>
            <a:ext cx="433070" cy="123825"/>
          </a:xfrm>
          <a:custGeom>
            <a:avLst/>
            <a:gdLst/>
            <a:ahLst/>
            <a:cxnLst/>
            <a:rect l="l" t="t" r="r" b="b"/>
            <a:pathLst>
              <a:path w="433070" h="123825">
                <a:moveTo>
                  <a:pt x="432815" y="0"/>
                </a:moveTo>
                <a:lnTo>
                  <a:pt x="0" y="0"/>
                </a:lnTo>
                <a:lnTo>
                  <a:pt x="0" y="123444"/>
                </a:lnTo>
                <a:lnTo>
                  <a:pt x="432815" y="123444"/>
                </a:lnTo>
                <a:lnTo>
                  <a:pt x="4328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632708" y="5349621"/>
            <a:ext cx="4368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09365" y="3419475"/>
            <a:ext cx="4566920" cy="2960370"/>
            <a:chOff x="3809365" y="3419475"/>
            <a:chExt cx="4566920" cy="296037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83736" y="3429000"/>
              <a:ext cx="4383023" cy="28483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78910" y="3424237"/>
              <a:ext cx="4392930" cy="2858135"/>
            </a:xfrm>
            <a:custGeom>
              <a:avLst/>
              <a:gdLst/>
              <a:ahLst/>
              <a:cxnLst/>
              <a:rect l="l" t="t" r="r" b="b"/>
              <a:pathLst>
                <a:path w="4392930" h="2858135">
                  <a:moveTo>
                    <a:pt x="0" y="2857881"/>
                  </a:moveTo>
                  <a:lnTo>
                    <a:pt x="4392549" y="2857881"/>
                  </a:lnTo>
                  <a:lnTo>
                    <a:pt x="4392549" y="0"/>
                  </a:lnTo>
                  <a:lnTo>
                    <a:pt x="0" y="0"/>
                  </a:lnTo>
                  <a:lnTo>
                    <a:pt x="0" y="2857881"/>
                  </a:lnTo>
                  <a:close/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15715" y="5874956"/>
              <a:ext cx="3557904" cy="498475"/>
            </a:xfrm>
            <a:custGeom>
              <a:avLst/>
              <a:gdLst/>
              <a:ahLst/>
              <a:cxnLst/>
              <a:rect l="l" t="t" r="r" b="b"/>
              <a:pathLst>
                <a:path w="3557904" h="498475">
                  <a:moveTo>
                    <a:pt x="0" y="498246"/>
                  </a:moveTo>
                  <a:lnTo>
                    <a:pt x="3557651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98704" y="5472684"/>
            <a:ext cx="3522345" cy="105156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48590" rIns="0" bIns="0" rtlCol="0">
            <a:spAutoFit/>
          </a:bodyPr>
          <a:lstStyle/>
          <a:p>
            <a:pPr marL="403860" marR="400050" algn="ctr">
              <a:lnSpc>
                <a:spcPct val="100000"/>
              </a:lnSpc>
              <a:spcBef>
                <a:spcPts val="1170"/>
              </a:spcBef>
            </a:pPr>
            <a:r>
              <a:rPr sz="1600" spc="-20" dirty="0">
                <a:latin typeface="Calibri"/>
                <a:cs typeface="Calibri"/>
              </a:rPr>
              <a:t>«</a:t>
            </a:r>
            <a:r>
              <a:rPr sz="1600" b="1" spc="-20" dirty="0">
                <a:latin typeface="Calibri"/>
                <a:cs typeface="Calibri"/>
              </a:rPr>
              <a:t>Yes</a:t>
            </a:r>
            <a:r>
              <a:rPr sz="1600" spc="-20" dirty="0">
                <a:latin typeface="Calibri"/>
                <a:cs typeface="Calibri"/>
              </a:rPr>
              <a:t>»</a:t>
            </a:r>
            <a:r>
              <a:rPr sz="1600" dirty="0">
                <a:latin typeface="Calibri"/>
                <a:cs typeface="Calibri"/>
              </a:rPr>
              <a:t> seçeneği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ile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hesabınızın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bu </a:t>
            </a:r>
            <a:r>
              <a:rPr sz="1600" spc="-10" dirty="0">
                <a:latin typeface="Calibri"/>
                <a:cs typeface="Calibri"/>
              </a:rPr>
              <a:t>tarayıcıda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hatırlanmasını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sağlayabilirsiniz.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77817" y="1267739"/>
            <a:ext cx="4413250" cy="175704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55"/>
              </a:spcBef>
            </a:pPr>
            <a:r>
              <a:rPr sz="1600" dirty="0">
                <a:latin typeface="Calibri"/>
                <a:cs typeface="Calibri"/>
              </a:rPr>
              <a:t>Office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365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hesabınız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oluşturuldu.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755"/>
              </a:spcBef>
            </a:pPr>
            <a:r>
              <a:rPr sz="1600" dirty="0">
                <a:latin typeface="Calibri"/>
                <a:cs typeface="Calibri"/>
              </a:rPr>
              <a:t>Hesabınız,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üyeliğin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yapıldığı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tarayıcıda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hep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açık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kalsın </a:t>
            </a:r>
            <a:r>
              <a:rPr sz="1600" dirty="0">
                <a:latin typeface="Calibri"/>
                <a:cs typeface="Calibri"/>
              </a:rPr>
              <a:t>isterseniz</a:t>
            </a:r>
            <a:r>
              <a:rPr sz="1600" spc="17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(önerilir),</a:t>
            </a:r>
            <a:r>
              <a:rPr sz="1600" spc="17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aşağıdaki</a:t>
            </a:r>
            <a:r>
              <a:rPr sz="1600" spc="17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«</a:t>
            </a:r>
            <a:r>
              <a:rPr sz="1600" b="1" dirty="0">
                <a:latin typeface="Calibri"/>
                <a:cs typeface="Calibri"/>
              </a:rPr>
              <a:t>Stay</a:t>
            </a:r>
            <a:r>
              <a:rPr sz="1600" b="1" spc="170" dirty="0">
                <a:latin typeface="Calibri"/>
                <a:cs typeface="Calibri"/>
              </a:rPr>
              <a:t>  </a:t>
            </a:r>
            <a:r>
              <a:rPr sz="1600" b="1" dirty="0">
                <a:latin typeface="Calibri"/>
                <a:cs typeface="Calibri"/>
              </a:rPr>
              <a:t>signed</a:t>
            </a:r>
            <a:r>
              <a:rPr sz="1600" b="1" spc="170" dirty="0">
                <a:latin typeface="Calibri"/>
                <a:cs typeface="Calibri"/>
              </a:rPr>
              <a:t>  </a:t>
            </a:r>
            <a:r>
              <a:rPr sz="1600" b="1" spc="-20" dirty="0">
                <a:latin typeface="Calibri"/>
                <a:cs typeface="Calibri"/>
              </a:rPr>
              <a:t>in</a:t>
            </a:r>
            <a:r>
              <a:rPr sz="1600" spc="-20" dirty="0">
                <a:latin typeface="Calibri"/>
                <a:cs typeface="Calibri"/>
              </a:rPr>
              <a:t>?» </a:t>
            </a:r>
            <a:r>
              <a:rPr sz="1600" dirty="0">
                <a:latin typeface="Calibri"/>
                <a:cs typeface="Calibri"/>
              </a:rPr>
              <a:t>sorusuna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«</a:t>
            </a:r>
            <a:r>
              <a:rPr sz="1600" b="1" spc="-20" dirty="0">
                <a:latin typeface="Calibri"/>
                <a:cs typeface="Calibri"/>
              </a:rPr>
              <a:t>Yes»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diye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cevap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verin.</a:t>
            </a:r>
            <a:endParaRPr sz="1600">
              <a:latin typeface="Calibri"/>
              <a:cs typeface="Calibri"/>
            </a:endParaRPr>
          </a:p>
          <a:p>
            <a:pPr marL="12700" marR="10160" algn="just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latin typeface="Calibri"/>
                <a:cs typeface="Calibri"/>
              </a:rPr>
              <a:t>Böylece</a:t>
            </a:r>
            <a:r>
              <a:rPr sz="1600" spc="1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tarayıcınızı</a:t>
            </a:r>
            <a:r>
              <a:rPr sz="1600" spc="1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kapatıp</a:t>
            </a:r>
            <a:r>
              <a:rPr sz="1600" spc="1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açtığınızda</a:t>
            </a:r>
            <a:r>
              <a:rPr sz="1600" spc="1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tekrar</a:t>
            </a:r>
            <a:r>
              <a:rPr sz="1600" spc="1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hesap </a:t>
            </a:r>
            <a:r>
              <a:rPr sz="1600" dirty="0">
                <a:latin typeface="Calibri"/>
                <a:cs typeface="Calibri"/>
              </a:rPr>
              <a:t>bilgilerinizi</a:t>
            </a:r>
            <a:r>
              <a:rPr sz="1600" spc="-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girmeye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gerek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kalmaz.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8704" y="3454908"/>
            <a:ext cx="3522345" cy="1449705"/>
          </a:xfrm>
          <a:prstGeom prst="rect">
            <a:avLst/>
          </a:prstGeom>
          <a:solidFill>
            <a:srgbClr val="FFCCCC"/>
          </a:solidFill>
          <a:ln w="6350">
            <a:solidFill>
              <a:srgbClr val="5B9BD4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9"/>
              </a:spcBef>
            </a:pP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UYARI</a:t>
            </a:r>
            <a:endParaRPr sz="2000">
              <a:latin typeface="Calibri"/>
              <a:cs typeface="Calibri"/>
            </a:endParaRPr>
          </a:p>
          <a:p>
            <a:pPr marL="90805" marR="673735">
              <a:lnSpc>
                <a:spcPct val="100000"/>
              </a:lnSpc>
              <a:spcBef>
                <a:spcPts val="30"/>
              </a:spcBef>
            </a:pPr>
            <a:r>
              <a:rPr sz="1600" dirty="0">
                <a:latin typeface="Calibri"/>
                <a:cs typeface="Calibri"/>
              </a:rPr>
              <a:t>Eğer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tarayıcıyı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ya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bilgisayarı </a:t>
            </a:r>
            <a:r>
              <a:rPr sz="1600" b="1" dirty="0">
                <a:latin typeface="Calibri"/>
                <a:cs typeface="Calibri"/>
              </a:rPr>
              <a:t>başkaları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</a:t>
            </a:r>
            <a:r>
              <a:rPr sz="1600" spc="-10" dirty="0">
                <a:latin typeface="Calibri"/>
                <a:cs typeface="Calibri"/>
              </a:rPr>
              <a:t> kullanıyorsa</a:t>
            </a:r>
            <a:r>
              <a:rPr sz="1600" b="1" spc="-10" dirty="0">
                <a:latin typeface="Calibri"/>
                <a:cs typeface="Calibri"/>
              </a:rPr>
              <a:t>,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«Yes»</a:t>
            </a:r>
            <a:endParaRPr sz="1600">
              <a:latin typeface="Calibri"/>
              <a:cs typeface="Calibri"/>
            </a:endParaRPr>
          </a:p>
          <a:p>
            <a:pPr marL="90805" marR="427990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seçeneği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güvenlik</a:t>
            </a:r>
            <a:r>
              <a:rPr sz="1600" b="1" i="1" spc="-3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açığı</a:t>
            </a:r>
            <a:r>
              <a:rPr sz="1600" b="1" i="1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oluşturabilir. </a:t>
            </a:r>
            <a:r>
              <a:rPr sz="1600" dirty="0">
                <a:latin typeface="Calibri"/>
                <a:cs typeface="Calibri"/>
              </a:rPr>
              <a:t>Bu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durumda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«</a:t>
            </a:r>
            <a:r>
              <a:rPr sz="1600" b="1" dirty="0">
                <a:latin typeface="Calibri"/>
                <a:cs typeface="Calibri"/>
              </a:rPr>
              <a:t>No</a:t>
            </a:r>
            <a:r>
              <a:rPr sz="1600" dirty="0">
                <a:latin typeface="Calibri"/>
                <a:cs typeface="Calibri"/>
              </a:rPr>
              <a:t>»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seçeneğini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seçin.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66815" y="4607052"/>
            <a:ext cx="500380" cy="13906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27305">
              <a:lnSpc>
                <a:spcPts val="1030"/>
              </a:lnSpc>
            </a:pPr>
            <a:r>
              <a:rPr sz="90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pic>
        <p:nvPicPr>
          <p:cNvPr id="12" name="object 12" descr="Green Tick - Geelong Supercats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04160" y="1702307"/>
            <a:ext cx="760476" cy="760476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289559" y="1453896"/>
            <a:ext cx="2357755" cy="1259205"/>
          </a:xfrm>
          <a:custGeom>
            <a:avLst/>
            <a:gdLst/>
            <a:ahLst/>
            <a:cxnLst/>
            <a:rect l="l" t="t" r="r" b="b"/>
            <a:pathLst>
              <a:path w="2357755" h="1259205">
                <a:moveTo>
                  <a:pt x="1728215" y="0"/>
                </a:moveTo>
                <a:lnTo>
                  <a:pt x="0" y="0"/>
                </a:lnTo>
                <a:lnTo>
                  <a:pt x="629412" y="629412"/>
                </a:lnTo>
                <a:lnTo>
                  <a:pt x="0" y="1258824"/>
                </a:lnTo>
                <a:lnTo>
                  <a:pt x="1728215" y="1258824"/>
                </a:lnTo>
                <a:lnTo>
                  <a:pt x="2357628" y="629412"/>
                </a:lnTo>
                <a:lnTo>
                  <a:pt x="172821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75105" y="1467993"/>
            <a:ext cx="640080" cy="11696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5095" marR="5080" indent="-113030">
              <a:lnSpc>
                <a:spcPts val="2210"/>
              </a:lnSpc>
              <a:spcBef>
                <a:spcPts val="33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Office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365</a:t>
            </a:r>
            <a:endParaRPr sz="2000">
              <a:latin typeface="Calibri"/>
              <a:cs typeface="Calibri"/>
            </a:endParaRPr>
          </a:p>
          <a:p>
            <a:pPr marL="40005">
              <a:lnSpc>
                <a:spcPts val="2055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Üyesi</a:t>
            </a:r>
            <a:endParaRPr sz="2000">
              <a:latin typeface="Calibri"/>
              <a:cs typeface="Calibri"/>
            </a:endParaRPr>
          </a:p>
          <a:p>
            <a:pPr marL="71755">
              <a:lnSpc>
                <a:spcPts val="2300"/>
              </a:lnSpc>
            </a:pP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Olun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17</a:t>
            </a:fld>
            <a:endParaRPr spc="-25" dirty="0"/>
          </a:p>
        </p:txBody>
      </p:sp>
      <p:sp>
        <p:nvSpPr>
          <p:cNvPr id="15" name="object 15"/>
          <p:cNvSpPr txBox="1"/>
          <p:nvPr/>
        </p:nvSpPr>
        <p:spPr>
          <a:xfrm>
            <a:off x="371043" y="1797177"/>
            <a:ext cx="330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solidFill>
                  <a:srgbClr val="006FC0"/>
                </a:solidFill>
                <a:latin typeface="Arial Black"/>
                <a:cs typeface="Arial Black"/>
              </a:rPr>
              <a:t>1</a:t>
            </a:r>
            <a:endParaRPr sz="36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6384" y="1982723"/>
            <a:ext cx="4241292" cy="342290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76250" y="3208782"/>
            <a:ext cx="3779520" cy="298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92075" indent="-2286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latin typeface="Calibri"/>
                <a:cs typeface="Calibri"/>
              </a:rPr>
              <a:t>Office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365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hesabınız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Word,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Excel, PowerPoint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Teams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uygulamalarını bilgisayarınıza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ücretsiz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kurabilirsiniz.</a:t>
            </a:r>
            <a:endParaRPr sz="1800">
              <a:latin typeface="Calibri"/>
              <a:cs typeface="Calibri"/>
            </a:endParaRPr>
          </a:p>
          <a:p>
            <a:pPr marL="241300" marR="95885" indent="-228600">
              <a:lnSpc>
                <a:spcPct val="10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latin typeface="Calibri"/>
                <a:cs typeface="Calibri"/>
              </a:rPr>
              <a:t>Eğer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daha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sonra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kurulum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yapmak isterseniz,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farklı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bilgisayara </a:t>
            </a:r>
            <a:r>
              <a:rPr sz="1800" dirty="0">
                <a:latin typeface="Calibri"/>
                <a:cs typeface="Calibri"/>
              </a:rPr>
              <a:t>kurulum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yapmak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isterseniz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resimdeki </a:t>
            </a:r>
            <a:r>
              <a:rPr sz="1800" dirty="0">
                <a:latin typeface="Calibri"/>
                <a:cs typeface="Calibri"/>
              </a:rPr>
              <a:t>ekranı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kapatıp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işlemi</a:t>
            </a:r>
            <a:endParaRPr sz="18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sonlandırabilirsiniz.</a:t>
            </a:r>
            <a:endParaRPr sz="1800">
              <a:latin typeface="Calibri"/>
              <a:cs typeface="Calibri"/>
            </a:endParaRPr>
          </a:p>
          <a:p>
            <a:pPr marL="241300" marR="5080" indent="-228600">
              <a:lnSpc>
                <a:spcPct val="100000"/>
              </a:lnSpc>
              <a:spcBef>
                <a:spcPts val="695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dirty="0">
                <a:latin typeface="Calibri"/>
                <a:cs typeface="Calibri"/>
              </a:rPr>
              <a:t>Kuruluma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devam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etmek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«Tamam, </a:t>
            </a:r>
            <a:r>
              <a:rPr sz="1800" b="1" dirty="0">
                <a:latin typeface="Calibri"/>
                <a:cs typeface="Calibri"/>
              </a:rPr>
              <a:t>anlaşıldı»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6240" y="1670304"/>
            <a:ext cx="2947670" cy="1333500"/>
          </a:xfrm>
          <a:custGeom>
            <a:avLst/>
            <a:gdLst/>
            <a:ahLst/>
            <a:cxnLst/>
            <a:rect l="l" t="t" r="r" b="b"/>
            <a:pathLst>
              <a:path w="2947670" h="1333500">
                <a:moveTo>
                  <a:pt x="2280666" y="0"/>
                </a:moveTo>
                <a:lnTo>
                  <a:pt x="0" y="0"/>
                </a:lnTo>
                <a:lnTo>
                  <a:pt x="666750" y="666750"/>
                </a:lnTo>
                <a:lnTo>
                  <a:pt x="0" y="1333500"/>
                </a:lnTo>
                <a:lnTo>
                  <a:pt x="2280666" y="1333500"/>
                </a:lnTo>
                <a:lnTo>
                  <a:pt x="2947416" y="666750"/>
                </a:lnTo>
                <a:lnTo>
                  <a:pt x="228066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90650" y="1862455"/>
            <a:ext cx="1409700" cy="890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ts val="2305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Teams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2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Uygulamasını</a:t>
            </a:r>
            <a:endParaRPr sz="2000">
              <a:latin typeface="Calibri"/>
              <a:cs typeface="Calibri"/>
            </a:endParaRPr>
          </a:p>
          <a:p>
            <a:pPr marL="1270" algn="ctr">
              <a:lnSpc>
                <a:spcPts val="23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Kurma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sp>
        <p:nvSpPr>
          <p:cNvPr id="7" name="object 7"/>
          <p:cNvSpPr txBox="1"/>
          <p:nvPr/>
        </p:nvSpPr>
        <p:spPr>
          <a:xfrm>
            <a:off x="276250" y="1866976"/>
            <a:ext cx="4324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0" dirty="0">
                <a:solidFill>
                  <a:srgbClr val="00AF50"/>
                </a:solidFill>
                <a:latin typeface="Arial Black"/>
                <a:cs typeface="Arial Black"/>
              </a:rPr>
              <a:t>2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0939" y="5262117"/>
            <a:ext cx="558800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Eğer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kuruluma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sonra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ya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da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farklı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bir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bilgisayarda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devam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ediyorsanız, </a:t>
            </a:r>
            <a:r>
              <a:rPr sz="1600" dirty="0">
                <a:latin typeface="Calibri"/>
                <a:cs typeface="Calibri"/>
              </a:rPr>
              <a:t>oturum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açmak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için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tarayıcınızda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aşağıdaki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adreslerden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birini</a:t>
            </a:r>
            <a:r>
              <a:rPr sz="1600" b="1" spc="-10" dirty="0">
                <a:latin typeface="Calibri"/>
                <a:cs typeface="Calibri"/>
              </a:rPr>
              <a:t> açarak ilerleyin: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0939" y="5993079"/>
            <a:ext cx="3124200" cy="6654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Font typeface="Arial MT"/>
              <a:buChar char="•"/>
              <a:tabLst>
                <a:tab pos="240665" algn="l"/>
              </a:tabLst>
            </a:pPr>
            <a:r>
              <a:rPr sz="16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https://www.office.com/</a:t>
            </a:r>
            <a:endParaRPr sz="16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 MT"/>
              <a:buChar char="•"/>
              <a:tabLst>
                <a:tab pos="240665" algn="l"/>
              </a:tabLst>
            </a:pPr>
            <a:r>
              <a:rPr sz="16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https://login.microsoftonline.com/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21039" y="6464909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51376" y="1764792"/>
            <a:ext cx="4849367" cy="332841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41375" y="1322832"/>
            <a:ext cx="2947670" cy="1333500"/>
          </a:xfrm>
          <a:custGeom>
            <a:avLst/>
            <a:gdLst/>
            <a:ahLst/>
            <a:cxnLst/>
            <a:rect l="l" t="t" r="r" b="b"/>
            <a:pathLst>
              <a:path w="2947670" h="1333500">
                <a:moveTo>
                  <a:pt x="2280666" y="0"/>
                </a:moveTo>
                <a:lnTo>
                  <a:pt x="0" y="0"/>
                </a:lnTo>
                <a:lnTo>
                  <a:pt x="666750" y="666750"/>
                </a:lnTo>
                <a:lnTo>
                  <a:pt x="0" y="1333500"/>
                </a:lnTo>
                <a:lnTo>
                  <a:pt x="2280666" y="1333500"/>
                </a:lnTo>
                <a:lnTo>
                  <a:pt x="2947416" y="666750"/>
                </a:lnTo>
                <a:lnTo>
                  <a:pt x="228066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36700" y="1514601"/>
            <a:ext cx="1409700" cy="890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ts val="2305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Teams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2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Uygulamasını</a:t>
            </a:r>
            <a:endParaRPr sz="2000">
              <a:latin typeface="Calibri"/>
              <a:cs typeface="Calibri"/>
            </a:endParaRPr>
          </a:p>
          <a:p>
            <a:pPr marL="1270" algn="ctr">
              <a:lnSpc>
                <a:spcPts val="23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Kurma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2605" y="1519250"/>
            <a:ext cx="4324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0" dirty="0">
                <a:solidFill>
                  <a:srgbClr val="00AF50"/>
                </a:solidFill>
                <a:latin typeface="Arial Black"/>
                <a:cs typeface="Arial Black"/>
              </a:rPr>
              <a:t>2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3255" y="2857500"/>
            <a:ext cx="3880485" cy="2200910"/>
          </a:xfrm>
          <a:prstGeom prst="rect">
            <a:avLst/>
          </a:prstGeom>
          <a:solidFill>
            <a:srgbClr val="FFF1CC"/>
          </a:solidFill>
        </p:spPr>
        <p:txBody>
          <a:bodyPr vert="horz" wrap="square" lIns="0" tIns="304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0"/>
              </a:spcBef>
            </a:pPr>
            <a:r>
              <a:rPr sz="1800" dirty="0">
                <a:latin typeface="Calibri"/>
                <a:cs typeface="Calibri"/>
              </a:rPr>
              <a:t>Microsoft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Hesabınızın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bilgilerini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giriniz: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600"/>
              </a:spcBef>
            </a:pPr>
            <a:r>
              <a:rPr sz="1800" b="1" spc="-10" dirty="0">
                <a:latin typeface="Calibri"/>
                <a:cs typeface="Calibri"/>
              </a:rPr>
              <a:t>Örneğin;</a:t>
            </a:r>
            <a:endParaRPr sz="1800">
              <a:latin typeface="Calibri"/>
              <a:cs typeface="Calibri"/>
            </a:endParaRPr>
          </a:p>
          <a:p>
            <a:pPr marL="378460" marR="661670" indent="-28702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78460" algn="l"/>
              </a:tabLst>
            </a:pPr>
            <a:r>
              <a:rPr sz="1800" b="1" spc="-10" dirty="0">
                <a:latin typeface="Calibri"/>
                <a:cs typeface="Calibri"/>
              </a:rPr>
              <a:t>Eposta</a:t>
            </a:r>
            <a:r>
              <a:rPr sz="1800" spc="-10" dirty="0">
                <a:latin typeface="Calibri"/>
                <a:cs typeface="Calibri"/>
              </a:rPr>
              <a:t>: </a:t>
            </a:r>
            <a:r>
              <a:rPr sz="1800" spc="-20" dirty="0">
                <a:latin typeface="Calibri"/>
                <a:cs typeface="Calibri"/>
                <a:hlinkClick r:id="rId5"/>
              </a:rPr>
              <a:t>21211166@</a:t>
            </a:r>
            <a:r>
              <a:rPr sz="1800" b="1" spc="-20" dirty="0">
                <a:latin typeface="Calibri"/>
                <a:cs typeface="Calibri"/>
                <a:hlinkClick r:id="rId5"/>
              </a:rPr>
              <a:t>ogr.</a:t>
            </a:r>
            <a:r>
              <a:rPr sz="1800" spc="-20" dirty="0">
                <a:latin typeface="Calibri"/>
                <a:cs typeface="Calibri"/>
                <a:hlinkClick r:id="rId5"/>
              </a:rPr>
              <a:t>baskent.edu.tr</a:t>
            </a:r>
            <a:endParaRPr sz="1800">
              <a:latin typeface="Calibri"/>
              <a:cs typeface="Calibri"/>
            </a:endParaRPr>
          </a:p>
          <a:p>
            <a:pPr marL="378460" indent="-287020">
              <a:lnSpc>
                <a:spcPts val="2150"/>
              </a:lnSpc>
              <a:spcBef>
                <a:spcPts val="625"/>
              </a:spcBef>
              <a:buFont typeface="Arial MT"/>
              <a:buChar char="•"/>
              <a:tabLst>
                <a:tab pos="378460" algn="l"/>
              </a:tabLst>
            </a:pPr>
            <a:r>
              <a:rPr sz="1800" b="1" dirty="0">
                <a:latin typeface="Calibri"/>
                <a:cs typeface="Calibri"/>
              </a:rPr>
              <a:t>Şifre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378460" marR="550545">
              <a:lnSpc>
                <a:spcPts val="1789"/>
              </a:lnSpc>
              <a:spcBef>
                <a:spcPts val="355"/>
              </a:spcBef>
            </a:pPr>
            <a:r>
              <a:rPr sz="1800" dirty="0">
                <a:latin typeface="Calibri"/>
                <a:cs typeface="Calibri"/>
              </a:rPr>
              <a:t>(Ö</a:t>
            </a:r>
            <a:r>
              <a:rPr sz="1400" dirty="0">
                <a:latin typeface="Calibri"/>
                <a:cs typeface="Calibri"/>
              </a:rPr>
              <a:t>nceki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üyelik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adımında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oluşturduğunuz </a:t>
            </a:r>
            <a:r>
              <a:rPr sz="1400" i="1" dirty="0">
                <a:latin typeface="Calibri"/>
                <a:cs typeface="Calibri"/>
              </a:rPr>
              <a:t>Microsoft</a:t>
            </a:r>
            <a:r>
              <a:rPr sz="1400" i="1" spc="-80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şifreniz)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07542" y="1126058"/>
            <a:ext cx="21101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0" dirty="0">
                <a:latin typeface="Calibri"/>
                <a:cs typeface="Calibri"/>
              </a:rPr>
              <a:t>İÇİNDEKİLER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7542" y="1785123"/>
            <a:ext cx="4606290" cy="323532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 action="ppaction://hlinksldjump"/>
              </a:rPr>
              <a:t>Teams</a:t>
            </a:r>
            <a:r>
              <a:rPr sz="2000" b="1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 action="ppaction://hlinksldjump"/>
              </a:rPr>
              <a:t>Nedir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55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Teams</a:t>
            </a:r>
            <a:r>
              <a:rPr sz="2000" b="1" u="sng" spc="-6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Üyesi</a:t>
            </a:r>
            <a:r>
              <a:rPr sz="2000" b="1" u="sng" spc="-5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Olma</a:t>
            </a:r>
            <a:r>
              <a:rPr sz="2000" b="1" u="sng" spc="-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ve</a:t>
            </a:r>
            <a:r>
              <a:rPr sz="2000" b="1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Kurulum</a:t>
            </a:r>
            <a:r>
              <a:rPr sz="2000" b="1" u="sng" spc="-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 action="ppaction://hlinksldjump"/>
              </a:rPr>
              <a:t>Adımları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7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 action="ppaction://hlinksldjump"/>
              </a:rPr>
              <a:t>Teams</a:t>
            </a:r>
            <a:r>
              <a:rPr sz="2000" b="1" u="sng" spc="-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 action="ppaction://hlinksldjump"/>
              </a:rPr>
              <a:t>Ekiplerine</a:t>
            </a:r>
            <a:r>
              <a:rPr sz="2000" b="1" u="sng" spc="-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 action="ppaction://hlinksldjump"/>
              </a:rPr>
              <a:t>Üye</a:t>
            </a:r>
            <a:r>
              <a:rPr sz="2000" b="1" u="sng" spc="-5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 action="ppaction://hlinksldjump"/>
              </a:rPr>
              <a:t> </a:t>
            </a:r>
            <a:r>
              <a:rPr sz="2000" b="1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 action="ppaction://hlinksldjump"/>
              </a:rPr>
              <a:t>Olma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55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 action="ppaction://hlinksldjump"/>
              </a:rPr>
              <a:t>Team’de</a:t>
            </a:r>
            <a:r>
              <a:rPr sz="2000" b="1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 action="ppaction://hlinksldjump"/>
              </a:rPr>
              <a:t>Canlı</a:t>
            </a:r>
            <a:r>
              <a:rPr sz="2000" b="1" u="sng" spc="-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 action="ppaction://hlinksldjump"/>
              </a:rPr>
              <a:t>Derslere</a:t>
            </a:r>
            <a:r>
              <a:rPr sz="2000" b="1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 action="ppaction://hlinksldjump"/>
              </a:rPr>
              <a:t> </a:t>
            </a:r>
            <a:r>
              <a:rPr sz="2000" b="1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 action="ppaction://hlinksldjump"/>
              </a:rPr>
              <a:t>Girme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Teams’de</a:t>
            </a:r>
            <a:r>
              <a:rPr sz="2000" b="1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Kamera</a:t>
            </a:r>
            <a:r>
              <a:rPr sz="2000" b="1" u="sng" spc="-9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ve</a:t>
            </a:r>
            <a:r>
              <a:rPr sz="2000" b="1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Mikrofon</a:t>
            </a:r>
            <a:r>
              <a:rPr sz="2000" b="1" u="sng" spc="-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 action="ppaction://hlinksldjump"/>
              </a:rPr>
              <a:t>Ayarlama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Teams’de</a:t>
            </a:r>
            <a:r>
              <a:rPr sz="2000" b="1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Canlı</a:t>
            </a:r>
            <a:r>
              <a:rPr sz="2000" b="1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2000" b="1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Yayın</a:t>
            </a:r>
            <a:r>
              <a:rPr sz="2000" b="1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Kayıtlarına</a:t>
            </a:r>
            <a:r>
              <a:rPr sz="2000" b="1" u="sng" spc="-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 action="ppaction://hlinksldjump"/>
              </a:rPr>
              <a:t>Ulaşma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0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 action="ppaction://hlinksldjump"/>
              </a:rPr>
              <a:t>Teams</a:t>
            </a:r>
            <a:r>
              <a:rPr sz="2000" b="1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 action="ppaction://hlinksldjump"/>
              </a:rPr>
              <a:t>ile</a:t>
            </a:r>
            <a:r>
              <a:rPr sz="2000" b="1" u="sng" spc="-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 action="ppaction://hlinksldjump"/>
              </a:rPr>
              <a:t>Sınavlara</a:t>
            </a:r>
            <a:r>
              <a:rPr sz="2000" b="1" u="sng" spc="-6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 action="ppaction://hlinksldjump"/>
              </a:rPr>
              <a:t>Katılma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55"/>
              </a:spcBef>
              <a:buClr>
                <a:srgbClr val="000000"/>
              </a:buClr>
              <a:buFont typeface="Arial MT"/>
              <a:buChar char="•"/>
              <a:tabLst>
                <a:tab pos="354965" algn="l"/>
              </a:tabLst>
            </a:pPr>
            <a:r>
              <a:rPr sz="2000" b="1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 action="ppaction://hlinksldjump"/>
              </a:rPr>
              <a:t>Teams</a:t>
            </a:r>
            <a:r>
              <a:rPr sz="2000" b="1" u="sng" spc="-8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 action="ppaction://hlinksldjump"/>
              </a:rPr>
              <a:t>Üzerinden</a:t>
            </a:r>
            <a:r>
              <a:rPr sz="2000" b="1" u="sng" spc="-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2000" b="1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 action="ppaction://hlinksldjump"/>
              </a:rPr>
              <a:t>Ödev</a:t>
            </a:r>
            <a:r>
              <a:rPr sz="2000" b="1" u="sng" spc="-7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 action="ppaction://hlinksldjump"/>
              </a:rPr>
              <a:t> </a:t>
            </a:r>
            <a:r>
              <a:rPr sz="20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 action="ppaction://hlinksldjump"/>
              </a:rPr>
              <a:t>Gönderme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388608" y="3243072"/>
            <a:ext cx="2429510" cy="2847340"/>
            <a:chOff x="6388608" y="3243072"/>
            <a:chExt cx="2429510" cy="2847340"/>
          </a:xfrm>
        </p:grpSpPr>
        <p:pic>
          <p:nvPicPr>
            <p:cNvPr id="6" name="object 6" descr="Centro Computer con Microsoft 365 &amp; Microsoft Teams semplifica il ...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88608" y="4707636"/>
              <a:ext cx="2429219" cy="1382268"/>
            </a:xfrm>
            <a:prstGeom prst="rect">
              <a:avLst/>
            </a:prstGeom>
          </p:spPr>
        </p:pic>
        <p:pic>
          <p:nvPicPr>
            <p:cNvPr id="7" name="object 7" descr="5 Tips for Virtual Meeting Newbies - GrowthZone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69608" y="3243072"/>
              <a:ext cx="1929383" cy="192938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</a:t>
            </a:fld>
            <a:endParaRPr spc="-2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14730" y="2052447"/>
            <a:ext cx="7890509" cy="4250055"/>
            <a:chOff x="514730" y="2052447"/>
            <a:chExt cx="7890509" cy="42500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4255" y="2061972"/>
              <a:ext cx="7871459" cy="42306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9493" y="2057209"/>
              <a:ext cx="7880984" cy="4240530"/>
            </a:xfrm>
            <a:custGeom>
              <a:avLst/>
              <a:gdLst/>
              <a:ahLst/>
              <a:cxnLst/>
              <a:rect l="l" t="t" r="r" b="b"/>
              <a:pathLst>
                <a:path w="7880984" h="4240530">
                  <a:moveTo>
                    <a:pt x="0" y="4240149"/>
                  </a:moveTo>
                  <a:lnTo>
                    <a:pt x="7880984" y="4240149"/>
                  </a:lnTo>
                  <a:lnTo>
                    <a:pt x="7880984" y="0"/>
                  </a:lnTo>
                  <a:lnTo>
                    <a:pt x="0" y="0"/>
                  </a:lnTo>
                  <a:lnTo>
                    <a:pt x="0" y="4240149"/>
                  </a:lnTo>
                  <a:close/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21536" y="2894076"/>
            <a:ext cx="563880" cy="14351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00"/>
              </a:lnSpc>
            </a:pPr>
            <a:r>
              <a:rPr sz="1000" spc="-10" dirty="0">
                <a:solidFill>
                  <a:srgbClr val="585858"/>
                </a:solidFill>
                <a:latin typeface="Calibri"/>
                <a:cs typeface="Calibri"/>
              </a:rPr>
              <a:t>Ahmet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6620" y="1364945"/>
            <a:ext cx="36899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latin typeface="Calibri"/>
                <a:cs typeface="Calibri"/>
              </a:rPr>
              <a:t>Bu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ekrandan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Teams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seçeneğini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seçin.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81392" y="3190748"/>
            <a:ext cx="5238750" cy="3067050"/>
            <a:chOff x="781392" y="3190748"/>
            <a:chExt cx="5238750" cy="3067050"/>
          </a:xfrm>
        </p:grpSpPr>
        <p:sp>
          <p:nvSpPr>
            <p:cNvPr id="9" name="object 9"/>
            <p:cNvSpPr/>
            <p:nvPr/>
          </p:nvSpPr>
          <p:spPr>
            <a:xfrm>
              <a:off x="1120140" y="4899660"/>
              <a:ext cx="4899660" cy="1358265"/>
            </a:xfrm>
            <a:custGeom>
              <a:avLst/>
              <a:gdLst/>
              <a:ahLst/>
              <a:cxnLst/>
              <a:rect l="l" t="t" r="r" b="b"/>
              <a:pathLst>
                <a:path w="4899660" h="1358264">
                  <a:moveTo>
                    <a:pt x="4899660" y="0"/>
                  </a:moveTo>
                  <a:lnTo>
                    <a:pt x="0" y="0"/>
                  </a:lnTo>
                  <a:lnTo>
                    <a:pt x="0" y="1357883"/>
                  </a:lnTo>
                  <a:lnTo>
                    <a:pt x="4899660" y="1357883"/>
                  </a:lnTo>
                  <a:lnTo>
                    <a:pt x="48996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1392" y="3190748"/>
              <a:ext cx="2233295" cy="693420"/>
            </a:xfrm>
            <a:custGeom>
              <a:avLst/>
              <a:gdLst/>
              <a:ahLst/>
              <a:cxnLst/>
              <a:rect l="l" t="t" r="r" b="b"/>
              <a:pathLst>
                <a:path w="2233295" h="693420">
                  <a:moveTo>
                    <a:pt x="62039" y="620013"/>
                  </a:moveTo>
                  <a:lnTo>
                    <a:pt x="0" y="678433"/>
                  </a:lnTo>
                  <a:lnTo>
                    <a:pt x="83934" y="692912"/>
                  </a:lnTo>
                  <a:lnTo>
                    <a:pt x="76839" y="669289"/>
                  </a:lnTo>
                  <a:lnTo>
                    <a:pt x="63563" y="669289"/>
                  </a:lnTo>
                  <a:lnTo>
                    <a:pt x="58089" y="651001"/>
                  </a:lnTo>
                  <a:lnTo>
                    <a:pt x="70250" y="647353"/>
                  </a:lnTo>
                  <a:lnTo>
                    <a:pt x="62039" y="620013"/>
                  </a:lnTo>
                  <a:close/>
                </a:path>
                <a:path w="2233295" h="693420">
                  <a:moveTo>
                    <a:pt x="70250" y="647353"/>
                  </a:moveTo>
                  <a:lnTo>
                    <a:pt x="58089" y="651001"/>
                  </a:lnTo>
                  <a:lnTo>
                    <a:pt x="63563" y="669289"/>
                  </a:lnTo>
                  <a:lnTo>
                    <a:pt x="75741" y="665635"/>
                  </a:lnTo>
                  <a:lnTo>
                    <a:pt x="70250" y="647353"/>
                  </a:lnTo>
                  <a:close/>
                </a:path>
                <a:path w="2233295" h="693420">
                  <a:moveTo>
                    <a:pt x="75741" y="665635"/>
                  </a:moveTo>
                  <a:lnTo>
                    <a:pt x="63563" y="669289"/>
                  </a:lnTo>
                  <a:lnTo>
                    <a:pt x="76839" y="669289"/>
                  </a:lnTo>
                  <a:lnTo>
                    <a:pt x="75741" y="665635"/>
                  </a:lnTo>
                  <a:close/>
                </a:path>
                <a:path w="2233295" h="693420">
                  <a:moveTo>
                    <a:pt x="2227745" y="0"/>
                  </a:moveTo>
                  <a:lnTo>
                    <a:pt x="70250" y="647353"/>
                  </a:lnTo>
                  <a:lnTo>
                    <a:pt x="75741" y="665635"/>
                  </a:lnTo>
                  <a:lnTo>
                    <a:pt x="2233206" y="18287"/>
                  </a:lnTo>
                  <a:lnTo>
                    <a:pt x="22277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06089" y="2844545"/>
            <a:ext cx="2909570" cy="623570"/>
          </a:xfrm>
          <a:prstGeom prst="rect">
            <a:avLst/>
          </a:prstGeom>
          <a:solidFill>
            <a:srgbClr val="FFFFCC"/>
          </a:solidFill>
          <a:ln w="19050">
            <a:solidFill>
              <a:srgbClr val="000000"/>
            </a:solidFill>
          </a:ln>
        </p:spPr>
        <p:txBody>
          <a:bodyPr vert="horz" wrap="square" lIns="0" tIns="158750" rIns="0" bIns="0" rtlCol="0">
            <a:spAutoFit/>
          </a:bodyPr>
          <a:lstStyle/>
          <a:p>
            <a:pPr marL="332105">
              <a:lnSpc>
                <a:spcPct val="100000"/>
              </a:lnSpc>
              <a:spcBef>
                <a:spcPts val="1250"/>
              </a:spcBef>
            </a:pPr>
            <a:r>
              <a:rPr sz="1800" dirty="0">
                <a:latin typeface="Calibri"/>
                <a:cs typeface="Calibri"/>
              </a:rPr>
              <a:t>Microsoft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Teams’i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seçin.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grpSp>
        <p:nvGrpSpPr>
          <p:cNvPr id="13" name="object 13"/>
          <p:cNvGrpSpPr/>
          <p:nvPr/>
        </p:nvGrpSpPr>
        <p:grpSpPr>
          <a:xfrm>
            <a:off x="5384165" y="4672457"/>
            <a:ext cx="3601720" cy="1259205"/>
            <a:chOff x="5384165" y="4672457"/>
            <a:chExt cx="3601720" cy="1259205"/>
          </a:xfrm>
        </p:grpSpPr>
        <p:sp>
          <p:nvSpPr>
            <p:cNvPr id="14" name="object 14"/>
            <p:cNvSpPr/>
            <p:nvPr/>
          </p:nvSpPr>
          <p:spPr>
            <a:xfrm>
              <a:off x="5387340" y="4675632"/>
              <a:ext cx="3595370" cy="1252855"/>
            </a:xfrm>
            <a:custGeom>
              <a:avLst/>
              <a:gdLst/>
              <a:ahLst/>
              <a:cxnLst/>
              <a:rect l="l" t="t" r="r" b="b"/>
              <a:pathLst>
                <a:path w="3595370" h="1252854">
                  <a:moveTo>
                    <a:pt x="3595116" y="0"/>
                  </a:moveTo>
                  <a:lnTo>
                    <a:pt x="0" y="0"/>
                  </a:lnTo>
                  <a:lnTo>
                    <a:pt x="0" y="1252728"/>
                  </a:lnTo>
                  <a:lnTo>
                    <a:pt x="3595116" y="1252728"/>
                  </a:lnTo>
                  <a:lnTo>
                    <a:pt x="3595116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387340" y="4675632"/>
              <a:ext cx="3595370" cy="1252855"/>
            </a:xfrm>
            <a:custGeom>
              <a:avLst/>
              <a:gdLst/>
              <a:ahLst/>
              <a:cxnLst/>
              <a:rect l="l" t="t" r="r" b="b"/>
              <a:pathLst>
                <a:path w="3595370" h="1252854">
                  <a:moveTo>
                    <a:pt x="0" y="1252728"/>
                  </a:moveTo>
                  <a:lnTo>
                    <a:pt x="3595116" y="1252728"/>
                  </a:lnTo>
                  <a:lnTo>
                    <a:pt x="3595116" y="0"/>
                  </a:lnTo>
                  <a:lnTo>
                    <a:pt x="0" y="0"/>
                  </a:lnTo>
                  <a:lnTo>
                    <a:pt x="0" y="1252728"/>
                  </a:lnTo>
                  <a:close/>
                </a:path>
              </a:pathLst>
            </a:custGeom>
            <a:ln w="6350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467603" y="4697984"/>
            <a:ext cx="318897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1400" spc="-10" dirty="0">
                <a:latin typeface="Calibri"/>
                <a:cs typeface="Calibri"/>
              </a:rPr>
              <a:t>Dilerseniz,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diğer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Microsoft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Office uygulamalarını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(Word,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Excel,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Powerpoint </a:t>
            </a:r>
            <a:r>
              <a:rPr sz="1400" dirty="0">
                <a:latin typeface="Calibri"/>
                <a:cs typeface="Calibri"/>
              </a:rPr>
              <a:t>vb)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bu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ekrandan </a:t>
            </a:r>
            <a:r>
              <a:rPr sz="1400" dirty="0">
                <a:latin typeface="Calibri"/>
                <a:cs typeface="Calibri"/>
              </a:rPr>
              <a:t>seçip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bilgisayarınıza indirebilir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veya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tarayıcı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üzerinden kullanabilirsiniz.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49046" y="3038093"/>
            <a:ext cx="6664325" cy="2038985"/>
          </a:xfrm>
          <a:custGeom>
            <a:avLst/>
            <a:gdLst/>
            <a:ahLst/>
            <a:cxnLst/>
            <a:rect l="l" t="t" r="r" b="b"/>
            <a:pathLst>
              <a:path w="6664325" h="2038985">
                <a:moveTo>
                  <a:pt x="4641723" y="2020316"/>
                </a:moveTo>
                <a:lnTo>
                  <a:pt x="76631" y="1144892"/>
                </a:lnTo>
                <a:lnTo>
                  <a:pt x="77101" y="1142492"/>
                </a:lnTo>
                <a:lnTo>
                  <a:pt x="82016" y="1116838"/>
                </a:lnTo>
                <a:lnTo>
                  <a:pt x="0" y="1139952"/>
                </a:lnTo>
                <a:lnTo>
                  <a:pt x="67665" y="1191768"/>
                </a:lnTo>
                <a:lnTo>
                  <a:pt x="73037" y="1163688"/>
                </a:lnTo>
                <a:lnTo>
                  <a:pt x="4638167" y="2038985"/>
                </a:lnTo>
                <a:lnTo>
                  <a:pt x="4641723" y="2020316"/>
                </a:lnTo>
                <a:close/>
              </a:path>
              <a:path w="6664325" h="2038985">
                <a:moveTo>
                  <a:pt x="6664198" y="80264"/>
                </a:moveTo>
                <a:lnTo>
                  <a:pt x="6657632" y="61849"/>
                </a:lnTo>
                <a:lnTo>
                  <a:pt x="6635623" y="0"/>
                </a:lnTo>
                <a:lnTo>
                  <a:pt x="6588633" y="71120"/>
                </a:lnTo>
                <a:lnTo>
                  <a:pt x="6616941" y="74549"/>
                </a:lnTo>
                <a:lnTo>
                  <a:pt x="6427978" y="1638300"/>
                </a:lnTo>
                <a:lnTo>
                  <a:pt x="6446774" y="1640586"/>
                </a:lnTo>
                <a:lnTo>
                  <a:pt x="6635864" y="76847"/>
                </a:lnTo>
                <a:lnTo>
                  <a:pt x="6664198" y="8026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20</a:t>
            </a:fld>
            <a:endParaRPr spc="-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956213" y="1757110"/>
            <a:ext cx="4538980" cy="4520565"/>
            <a:chOff x="3956213" y="1757110"/>
            <a:chExt cx="4538980" cy="45205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6213" y="1757110"/>
              <a:ext cx="4538653" cy="452025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20895" y="1921763"/>
              <a:ext cx="4223004" cy="420471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10057" y="1431747"/>
            <a:ext cx="81768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1800" b="1" spc="-20" dirty="0">
                <a:latin typeface="Calibri"/>
                <a:cs typeface="Calibri"/>
              </a:rPr>
              <a:t>Teams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yazılımını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uygulama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olarak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bilgisayarınıza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kurmak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</a:t>
            </a:r>
            <a:r>
              <a:rPr sz="1800" b="1" dirty="0">
                <a:latin typeface="Calibri"/>
                <a:cs typeface="Calibri"/>
              </a:rPr>
              <a:t>Windows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uygulamasını</a:t>
            </a:r>
            <a:endParaRPr sz="18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edinin</a:t>
            </a:r>
            <a:r>
              <a:rPr sz="1800" dirty="0">
                <a:latin typeface="Calibri"/>
                <a:cs typeface="Calibri"/>
              </a:rPr>
              <a:t>»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30778" y="2879217"/>
            <a:ext cx="2292985" cy="2247265"/>
          </a:xfrm>
          <a:custGeom>
            <a:avLst/>
            <a:gdLst/>
            <a:ahLst/>
            <a:cxnLst/>
            <a:rect l="l" t="t" r="r" b="b"/>
            <a:pathLst>
              <a:path w="2292985" h="2247265">
                <a:moveTo>
                  <a:pt x="0" y="0"/>
                </a:moveTo>
                <a:lnTo>
                  <a:pt x="2292858" y="2247265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02919" y="2292095"/>
            <a:ext cx="2909570" cy="95758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52705" rIns="0" bIns="0" rtlCol="0">
            <a:spAutoFit/>
          </a:bodyPr>
          <a:lstStyle/>
          <a:p>
            <a:pPr marL="227329" marR="219710" algn="ctr">
              <a:lnSpc>
                <a:spcPct val="100000"/>
              </a:lnSpc>
              <a:spcBef>
                <a:spcPts val="415"/>
              </a:spcBef>
            </a:pPr>
            <a:r>
              <a:rPr sz="1800" dirty="0">
                <a:latin typeface="Calibri"/>
                <a:cs typeface="Calibri"/>
              </a:rPr>
              <a:t>Microsoft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Teams’i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seçin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ve </a:t>
            </a:r>
            <a:r>
              <a:rPr sz="1800" spc="-10" dirty="0">
                <a:latin typeface="Calibri"/>
                <a:cs typeface="Calibri"/>
              </a:rPr>
              <a:t>bilgisayarınıza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kurulum yapın.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21</a:t>
            </a:fld>
            <a:endParaRPr spc="-25" dirty="0"/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sp>
        <p:nvSpPr>
          <p:cNvPr id="10" name="object 10"/>
          <p:cNvSpPr txBox="1"/>
          <p:nvPr/>
        </p:nvSpPr>
        <p:spPr>
          <a:xfrm>
            <a:off x="471931" y="3539744"/>
            <a:ext cx="2973070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Bunun</a:t>
            </a:r>
            <a:r>
              <a:rPr sz="1600" spc="3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yerine</a:t>
            </a:r>
            <a:r>
              <a:rPr sz="1600" spc="3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kurulum</a:t>
            </a:r>
            <a:r>
              <a:rPr sz="1600" spc="3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yapmadan, </a:t>
            </a:r>
            <a:r>
              <a:rPr sz="1600" dirty="0">
                <a:latin typeface="Calibri"/>
                <a:cs typeface="Calibri"/>
              </a:rPr>
              <a:t>tarayıcı</a:t>
            </a:r>
            <a:r>
              <a:rPr sz="1600" spc="285" dirty="0">
                <a:latin typeface="Calibri"/>
                <a:cs typeface="Calibri"/>
              </a:rPr>
              <a:t>    </a:t>
            </a:r>
            <a:r>
              <a:rPr sz="1600" dirty="0">
                <a:latin typeface="Calibri"/>
                <a:cs typeface="Calibri"/>
              </a:rPr>
              <a:t>üzerinden</a:t>
            </a:r>
            <a:r>
              <a:rPr sz="1600" spc="280" dirty="0">
                <a:latin typeface="Calibri"/>
                <a:cs typeface="Calibri"/>
              </a:rPr>
              <a:t>    </a:t>
            </a:r>
            <a:r>
              <a:rPr sz="1600" spc="-10" dirty="0">
                <a:latin typeface="Calibri"/>
                <a:cs typeface="Calibri"/>
              </a:rPr>
              <a:t>kullanmak </a:t>
            </a:r>
            <a:r>
              <a:rPr sz="1600" dirty="0">
                <a:latin typeface="Calibri"/>
                <a:cs typeface="Calibri"/>
              </a:rPr>
              <a:t>isterseniz,</a:t>
            </a:r>
            <a:r>
              <a:rPr sz="1600" spc="1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«</a:t>
            </a:r>
            <a:r>
              <a:rPr sz="1600" i="1" dirty="0">
                <a:latin typeface="Calibri"/>
                <a:cs typeface="Calibri"/>
              </a:rPr>
              <a:t>Bunun</a:t>
            </a:r>
            <a:r>
              <a:rPr sz="1600" i="1" spc="15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yerine</a:t>
            </a:r>
            <a:r>
              <a:rPr sz="1600" i="1" spc="145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web</a:t>
            </a:r>
            <a:r>
              <a:rPr sz="1600" i="1" spc="145" dirty="0">
                <a:latin typeface="Calibri"/>
                <a:cs typeface="Calibri"/>
              </a:rPr>
              <a:t> </a:t>
            </a:r>
            <a:r>
              <a:rPr sz="1600" i="1" spc="-25" dirty="0">
                <a:latin typeface="Calibri"/>
                <a:cs typeface="Calibri"/>
              </a:rPr>
              <a:t>web </a:t>
            </a:r>
            <a:r>
              <a:rPr sz="1600" i="1" dirty="0">
                <a:latin typeface="Calibri"/>
                <a:cs typeface="Calibri"/>
              </a:rPr>
              <a:t>uygulamasını</a:t>
            </a:r>
            <a:r>
              <a:rPr sz="1600" i="1" spc="450" dirty="0">
                <a:latin typeface="Calibri"/>
                <a:cs typeface="Calibri"/>
              </a:rPr>
              <a:t> </a:t>
            </a:r>
            <a:r>
              <a:rPr sz="1600" i="1" dirty="0">
                <a:latin typeface="Calibri"/>
                <a:cs typeface="Calibri"/>
              </a:rPr>
              <a:t>kullanın</a:t>
            </a:r>
            <a:r>
              <a:rPr sz="1600" dirty="0">
                <a:latin typeface="Calibri"/>
                <a:cs typeface="Calibri"/>
              </a:rPr>
              <a:t>»</a:t>
            </a:r>
            <a:r>
              <a:rPr sz="1600" spc="4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seçeneğini seçin.</a:t>
            </a:r>
            <a:endParaRPr sz="16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1920"/>
              </a:spcBef>
            </a:pPr>
            <a:r>
              <a:rPr sz="1600" dirty="0">
                <a:latin typeface="Calibri"/>
                <a:cs typeface="Calibri"/>
              </a:rPr>
              <a:t>Her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iki</a:t>
            </a:r>
            <a:r>
              <a:rPr sz="1600" spc="1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seçenekte</a:t>
            </a:r>
            <a:r>
              <a:rPr sz="1600" spc="1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</a:t>
            </a:r>
            <a:r>
              <a:rPr sz="1600" spc="1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aynı</a:t>
            </a:r>
            <a:r>
              <a:rPr sz="1600" spc="1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özellikler </a:t>
            </a:r>
            <a:r>
              <a:rPr sz="1600" dirty="0">
                <a:latin typeface="Calibri"/>
                <a:cs typeface="Calibri"/>
              </a:rPr>
              <a:t>vardır.</a:t>
            </a:r>
            <a:r>
              <a:rPr sz="1600" spc="7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Ancak</a:t>
            </a:r>
            <a:r>
              <a:rPr sz="1600" spc="8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bilgisayara</a:t>
            </a:r>
            <a:r>
              <a:rPr sz="1600" spc="80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kurulum </a:t>
            </a:r>
            <a:r>
              <a:rPr sz="1600" dirty="0">
                <a:latin typeface="Calibri"/>
                <a:cs typeface="Calibri"/>
              </a:rPr>
              <a:t>yaparsanız</a:t>
            </a:r>
            <a:r>
              <a:rPr sz="1600" spc="245" dirty="0">
                <a:latin typeface="Calibri"/>
                <a:cs typeface="Calibri"/>
              </a:rPr>
              <a:t>   </a:t>
            </a:r>
            <a:r>
              <a:rPr sz="1600" dirty="0">
                <a:latin typeface="Calibri"/>
                <a:cs typeface="Calibri"/>
              </a:rPr>
              <a:t>Teams’i</a:t>
            </a:r>
            <a:r>
              <a:rPr sz="1600" spc="240" dirty="0">
                <a:latin typeface="Calibri"/>
                <a:cs typeface="Calibri"/>
              </a:rPr>
              <a:t>   </a:t>
            </a:r>
            <a:r>
              <a:rPr sz="1600" dirty="0">
                <a:latin typeface="Calibri"/>
                <a:cs typeface="Calibri"/>
              </a:rPr>
              <a:t>daha</a:t>
            </a:r>
            <a:r>
              <a:rPr sz="1600" spc="245" dirty="0">
                <a:latin typeface="Calibri"/>
                <a:cs typeface="Calibri"/>
              </a:rPr>
              <a:t>   </a:t>
            </a:r>
            <a:r>
              <a:rPr sz="1600" spc="-20" dirty="0">
                <a:latin typeface="Calibri"/>
                <a:cs typeface="Calibri"/>
              </a:rPr>
              <a:t>hızlı </a:t>
            </a:r>
            <a:r>
              <a:rPr sz="1600" spc="-10" dirty="0">
                <a:latin typeface="Calibri"/>
                <a:cs typeface="Calibri"/>
              </a:rPr>
              <a:t>kullanırsınız.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27346" y="1413459"/>
            <a:ext cx="39458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Teams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yazılımının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kurulumu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bittikten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sonra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giriş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yaparak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kullanmaya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başlayabilirsiniz.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61359" y="1828791"/>
            <a:ext cx="4869180" cy="5029835"/>
            <a:chOff x="3761359" y="1828791"/>
            <a:chExt cx="4869180" cy="50298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35196" y="1828791"/>
              <a:ext cx="4395215" cy="50292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27220" y="2020823"/>
              <a:ext cx="4024883" cy="46664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767709" y="4566285"/>
              <a:ext cx="1518285" cy="475615"/>
            </a:xfrm>
            <a:custGeom>
              <a:avLst/>
              <a:gdLst/>
              <a:ahLst/>
              <a:cxnLst/>
              <a:rect l="l" t="t" r="r" b="b"/>
              <a:pathLst>
                <a:path w="1518285" h="475614">
                  <a:moveTo>
                    <a:pt x="0" y="0"/>
                  </a:moveTo>
                  <a:lnTo>
                    <a:pt x="1518157" y="47548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98120" y="3788664"/>
            <a:ext cx="3568065" cy="226822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21590" rIns="0" bIns="0" rtlCol="0">
            <a:spAutoFit/>
          </a:bodyPr>
          <a:lstStyle/>
          <a:p>
            <a:pPr marL="90805" marR="193040">
              <a:lnSpc>
                <a:spcPct val="100000"/>
              </a:lnSpc>
              <a:spcBef>
                <a:spcPts val="170"/>
              </a:spcBef>
            </a:pPr>
            <a:r>
              <a:rPr sz="1800" dirty="0">
                <a:latin typeface="Calibri"/>
                <a:cs typeface="Calibri"/>
              </a:rPr>
              <a:t>Office365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hesabınız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oturum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açın </a:t>
            </a:r>
            <a:r>
              <a:rPr sz="1800" b="1" spc="-10" dirty="0">
                <a:latin typeface="Calibri"/>
                <a:cs typeface="Calibri"/>
              </a:rPr>
              <a:t>Eposta</a:t>
            </a:r>
            <a:r>
              <a:rPr sz="1800" spc="-10" dirty="0">
                <a:latin typeface="Calibri"/>
                <a:cs typeface="Calibri"/>
              </a:rPr>
              <a:t>: 21211166@</a:t>
            </a:r>
            <a:r>
              <a:rPr sz="1800" b="1" spc="-10" dirty="0">
                <a:latin typeface="Calibri"/>
                <a:cs typeface="Calibri"/>
              </a:rPr>
              <a:t>ogr.</a:t>
            </a:r>
            <a:r>
              <a:rPr sz="1800" spc="-10" dirty="0">
                <a:latin typeface="Calibri"/>
                <a:cs typeface="Calibri"/>
              </a:rPr>
              <a:t>başkent.edu.tr</a:t>
            </a:r>
            <a:endParaRPr sz="1800">
              <a:latin typeface="Calibri"/>
              <a:cs typeface="Calibri"/>
            </a:endParaRPr>
          </a:p>
          <a:p>
            <a:pPr marL="90805">
              <a:lnSpc>
                <a:spcPts val="2150"/>
              </a:lnSpc>
              <a:spcBef>
                <a:spcPts val="2190"/>
              </a:spcBef>
            </a:pPr>
            <a:r>
              <a:rPr sz="1800" b="1" dirty="0">
                <a:latin typeface="Calibri"/>
                <a:cs typeface="Calibri"/>
              </a:rPr>
              <a:t>Şifre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Wingdings"/>
                <a:cs typeface="Wingdings"/>
              </a:rPr>
              <a:t>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90805" marR="546735">
              <a:lnSpc>
                <a:spcPts val="2160"/>
              </a:lnSpc>
              <a:spcBef>
                <a:spcPts val="60"/>
              </a:spcBef>
            </a:pPr>
            <a:r>
              <a:rPr sz="1800" dirty="0">
                <a:latin typeface="Calibri"/>
                <a:cs typeface="Calibri"/>
              </a:rPr>
              <a:t>«</a:t>
            </a:r>
            <a:r>
              <a:rPr sz="1800" i="1" dirty="0">
                <a:latin typeface="Calibri"/>
                <a:cs typeface="Calibri"/>
              </a:rPr>
              <a:t>Office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365</a:t>
            </a:r>
            <a:r>
              <a:rPr sz="1800" i="1" spc="-2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için</a:t>
            </a:r>
            <a:r>
              <a:rPr sz="1800" i="1" spc="-20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oluşturduğunuz şifreniz</a:t>
            </a:r>
            <a:r>
              <a:rPr sz="1800" spc="-10" dirty="0">
                <a:latin typeface="Calibri"/>
                <a:cs typeface="Calibri"/>
              </a:rPr>
              <a:t>»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396240" y="1670304"/>
            <a:ext cx="2947670" cy="1333500"/>
          </a:xfrm>
          <a:custGeom>
            <a:avLst/>
            <a:gdLst/>
            <a:ahLst/>
            <a:cxnLst/>
            <a:rect l="l" t="t" r="r" b="b"/>
            <a:pathLst>
              <a:path w="2947670" h="1333500">
                <a:moveTo>
                  <a:pt x="2280666" y="0"/>
                </a:moveTo>
                <a:lnTo>
                  <a:pt x="0" y="0"/>
                </a:lnTo>
                <a:lnTo>
                  <a:pt x="666750" y="666750"/>
                </a:lnTo>
                <a:lnTo>
                  <a:pt x="0" y="1333500"/>
                </a:lnTo>
                <a:lnTo>
                  <a:pt x="2280666" y="1333500"/>
                </a:lnTo>
                <a:lnTo>
                  <a:pt x="2947416" y="666750"/>
                </a:lnTo>
                <a:lnTo>
                  <a:pt x="228066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90650" y="1862455"/>
            <a:ext cx="1409700" cy="890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ts val="2305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Teams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2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Uygulamasını</a:t>
            </a:r>
            <a:endParaRPr sz="2000">
              <a:latin typeface="Calibri"/>
              <a:cs typeface="Calibri"/>
            </a:endParaRPr>
          </a:p>
          <a:p>
            <a:pPr marL="1270" algn="ctr">
              <a:lnSpc>
                <a:spcPts val="23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Kurma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6250" y="1866976"/>
            <a:ext cx="4324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0" dirty="0">
                <a:solidFill>
                  <a:srgbClr val="00AF50"/>
                </a:solidFill>
                <a:latin typeface="Arial Black"/>
                <a:cs typeface="Arial Black"/>
              </a:rPr>
              <a:t>2</a:t>
            </a:r>
            <a:endParaRPr sz="4800">
              <a:latin typeface="Arial Black"/>
              <a:cs typeface="Arial Black"/>
            </a:endParaRPr>
          </a:p>
        </p:txBody>
      </p:sp>
      <p:pic>
        <p:nvPicPr>
          <p:cNvPr id="13" name="object 13" descr="Green Tick - Geelong Supercats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45764" y="1984248"/>
            <a:ext cx="760476" cy="76047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22</a:t>
            </a:fld>
            <a:endParaRPr spc="-2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50048" y="1719015"/>
            <a:ext cx="6826250" cy="4902835"/>
            <a:chOff x="1850048" y="1719015"/>
            <a:chExt cx="6826250" cy="49028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0048" y="1719015"/>
              <a:ext cx="6644814" cy="449583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14727" y="1883664"/>
              <a:ext cx="6329171" cy="41803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29967" y="2164080"/>
              <a:ext cx="345948" cy="258318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22063" y="5236464"/>
              <a:ext cx="4354068" cy="138531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5297" y="1283030"/>
            <a:ext cx="78441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Calibri"/>
                <a:cs typeface="Calibri"/>
              </a:rPr>
              <a:t>Teams’i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ilk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açtığınızda</a:t>
            </a:r>
            <a:r>
              <a:rPr sz="1600" spc="-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aşağıdaki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gibi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«ekip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oluşturma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veya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ekibe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katılma»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seçenekleri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gelecektir.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22064" y="5236464"/>
            <a:ext cx="4354195" cy="1385570"/>
          </a:xfrm>
          <a:prstGeom prst="rect">
            <a:avLst/>
          </a:prstGeom>
          <a:ln w="6350">
            <a:solidFill>
              <a:srgbClr val="A4A4A4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377825" marR="241300" indent="-287020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377825" algn="l"/>
              </a:tabLst>
            </a:pPr>
            <a:r>
              <a:rPr sz="1400" dirty="0">
                <a:latin typeface="Calibri"/>
                <a:cs typeface="Calibri"/>
              </a:rPr>
              <a:t>Eğer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bir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ekibe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üye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olduysanız,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«</a:t>
            </a:r>
            <a:r>
              <a:rPr sz="1400" b="1" dirty="0">
                <a:latin typeface="Calibri"/>
                <a:cs typeface="Calibri"/>
              </a:rPr>
              <a:t>Ekipler</a:t>
            </a:r>
            <a:r>
              <a:rPr sz="1400" dirty="0">
                <a:latin typeface="Calibri"/>
                <a:cs typeface="Calibri"/>
              </a:rPr>
              <a:t>»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listesinde </a:t>
            </a:r>
            <a:r>
              <a:rPr sz="1400" spc="-50" dirty="0">
                <a:latin typeface="Calibri"/>
                <a:cs typeface="Calibri"/>
              </a:rPr>
              <a:t>o </a:t>
            </a:r>
            <a:r>
              <a:rPr sz="1400" dirty="0">
                <a:latin typeface="Calibri"/>
                <a:cs typeface="Calibri"/>
              </a:rPr>
              <a:t>ekip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görünür.</a:t>
            </a:r>
            <a:endParaRPr sz="1400">
              <a:latin typeface="Calibri"/>
              <a:cs typeface="Calibri"/>
            </a:endParaRPr>
          </a:p>
          <a:p>
            <a:pPr marL="377825" marR="899160" indent="-287020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77825" algn="l"/>
              </a:tabLst>
            </a:pPr>
            <a:r>
              <a:rPr sz="1400" dirty="0">
                <a:latin typeface="Calibri"/>
                <a:cs typeface="Calibri"/>
              </a:rPr>
              <a:t>Henüz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hiçbir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ekibe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üye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değişseniz,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Başkent Üniversitesi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öğretim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elemanları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tarafından</a:t>
            </a:r>
            <a:endParaRPr sz="1400">
              <a:latin typeface="Calibri"/>
              <a:cs typeface="Calibri"/>
            </a:endParaRPr>
          </a:p>
          <a:p>
            <a:pPr marL="37782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libri"/>
                <a:cs typeface="Calibri"/>
              </a:rPr>
              <a:t>oluşturulmuş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bazı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ekiplerin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isimleri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rastgele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listelenir.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79854" y="2757677"/>
            <a:ext cx="624840" cy="335280"/>
          </a:xfrm>
          <a:custGeom>
            <a:avLst/>
            <a:gdLst/>
            <a:ahLst/>
            <a:cxnLst/>
            <a:rect l="l" t="t" r="r" b="b"/>
            <a:pathLst>
              <a:path w="624839" h="335280">
                <a:moveTo>
                  <a:pt x="0" y="335279"/>
                </a:moveTo>
                <a:lnTo>
                  <a:pt x="624840" y="335279"/>
                </a:lnTo>
                <a:lnTo>
                  <a:pt x="624840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14527" y="2074164"/>
            <a:ext cx="1152525" cy="64325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236220" marR="230504" indent="22860">
              <a:lnSpc>
                <a:spcPct val="100000"/>
              </a:lnSpc>
              <a:spcBef>
                <a:spcPts val="250"/>
              </a:spcBef>
            </a:pPr>
            <a:r>
              <a:rPr sz="1800" spc="-10" dirty="0">
                <a:latin typeface="Calibri"/>
                <a:cs typeface="Calibri"/>
              </a:rPr>
              <a:t>Ekipler butonu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70482" y="2548889"/>
            <a:ext cx="274320" cy="168910"/>
          </a:xfrm>
          <a:custGeom>
            <a:avLst/>
            <a:gdLst/>
            <a:ahLst/>
            <a:cxnLst/>
            <a:rect l="l" t="t" r="r" b="b"/>
            <a:pathLst>
              <a:path w="274319" h="168910">
                <a:moveTo>
                  <a:pt x="0" y="0"/>
                </a:moveTo>
                <a:lnTo>
                  <a:pt x="273938" y="16840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25" dirty="0"/>
              <a:t>Ekiplerine</a:t>
            </a:r>
            <a:r>
              <a:rPr sz="3600" spc="-170" dirty="0"/>
              <a:t> </a:t>
            </a:r>
            <a:r>
              <a:rPr sz="3600" dirty="0"/>
              <a:t>Üye</a:t>
            </a:r>
            <a:r>
              <a:rPr sz="3600" spc="-130" dirty="0"/>
              <a:t> </a:t>
            </a:r>
            <a:r>
              <a:rPr sz="3600" spc="-20" dirty="0"/>
              <a:t>Olma</a:t>
            </a:r>
            <a:endParaRPr sz="3600"/>
          </a:p>
        </p:txBody>
      </p:sp>
      <p:sp>
        <p:nvSpPr>
          <p:cNvPr id="14" name="object 14"/>
          <p:cNvSpPr txBox="1"/>
          <p:nvPr/>
        </p:nvSpPr>
        <p:spPr>
          <a:xfrm>
            <a:off x="414527" y="3925823"/>
            <a:ext cx="1152525" cy="64198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800" spc="-20" dirty="0">
                <a:latin typeface="Calibri"/>
                <a:cs typeface="Calibri"/>
              </a:rPr>
              <a:t>Ekip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isimleri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565275" y="3011042"/>
            <a:ext cx="4361815" cy="1831975"/>
          </a:xfrm>
          <a:custGeom>
            <a:avLst/>
            <a:gdLst/>
            <a:ahLst/>
            <a:cxnLst/>
            <a:rect l="l" t="t" r="r" b="b"/>
            <a:pathLst>
              <a:path w="4361815" h="1831975">
                <a:moveTo>
                  <a:pt x="1367028" y="1163955"/>
                </a:moveTo>
                <a:lnTo>
                  <a:pt x="1347978" y="1154430"/>
                </a:lnTo>
                <a:lnTo>
                  <a:pt x="1290828" y="1125855"/>
                </a:lnTo>
                <a:lnTo>
                  <a:pt x="1290828" y="1154430"/>
                </a:lnTo>
                <a:lnTo>
                  <a:pt x="2159" y="1154430"/>
                </a:lnTo>
                <a:lnTo>
                  <a:pt x="2159" y="1173480"/>
                </a:lnTo>
                <a:lnTo>
                  <a:pt x="1290828" y="1173480"/>
                </a:lnTo>
                <a:lnTo>
                  <a:pt x="1290828" y="1202055"/>
                </a:lnTo>
                <a:lnTo>
                  <a:pt x="1347978" y="1173480"/>
                </a:lnTo>
                <a:lnTo>
                  <a:pt x="1367028" y="1163955"/>
                </a:lnTo>
                <a:close/>
              </a:path>
              <a:path w="4361815" h="1831975">
                <a:moveTo>
                  <a:pt x="2998571" y="1528953"/>
                </a:moveTo>
                <a:lnTo>
                  <a:pt x="2943479" y="1528953"/>
                </a:lnTo>
                <a:lnTo>
                  <a:pt x="2930614" y="1528953"/>
                </a:lnTo>
                <a:lnTo>
                  <a:pt x="2927985" y="1556131"/>
                </a:lnTo>
                <a:lnTo>
                  <a:pt x="2998571" y="1528953"/>
                </a:lnTo>
                <a:close/>
              </a:path>
              <a:path w="4361815" h="1831975">
                <a:moveTo>
                  <a:pt x="3007487" y="1525524"/>
                </a:moveTo>
                <a:lnTo>
                  <a:pt x="2935351" y="1480312"/>
                </a:lnTo>
                <a:lnTo>
                  <a:pt x="2932582" y="1508810"/>
                </a:lnTo>
                <a:lnTo>
                  <a:pt x="3048" y="1226058"/>
                </a:lnTo>
                <a:lnTo>
                  <a:pt x="1270" y="1245108"/>
                </a:lnTo>
                <a:lnTo>
                  <a:pt x="2930741" y="1527733"/>
                </a:lnTo>
                <a:lnTo>
                  <a:pt x="2943593" y="1527733"/>
                </a:lnTo>
                <a:lnTo>
                  <a:pt x="3001759" y="1527733"/>
                </a:lnTo>
                <a:lnTo>
                  <a:pt x="3007487" y="1525524"/>
                </a:lnTo>
                <a:close/>
              </a:path>
              <a:path w="4361815" h="1831975">
                <a:moveTo>
                  <a:pt x="4350690" y="1804035"/>
                </a:moveTo>
                <a:lnTo>
                  <a:pt x="4297426" y="1804035"/>
                </a:lnTo>
                <a:lnTo>
                  <a:pt x="4284675" y="1804035"/>
                </a:lnTo>
                <a:lnTo>
                  <a:pt x="4282440" y="1831467"/>
                </a:lnTo>
                <a:lnTo>
                  <a:pt x="4350690" y="1804035"/>
                </a:lnTo>
                <a:close/>
              </a:path>
              <a:path w="4361815" h="1831975">
                <a:moveTo>
                  <a:pt x="4361180" y="19431"/>
                </a:moveTo>
                <a:lnTo>
                  <a:pt x="4278249" y="0"/>
                </a:lnTo>
                <a:lnTo>
                  <a:pt x="4284878" y="27863"/>
                </a:lnTo>
                <a:lnTo>
                  <a:pt x="0" y="1050036"/>
                </a:lnTo>
                <a:lnTo>
                  <a:pt x="4318" y="1068578"/>
                </a:lnTo>
                <a:lnTo>
                  <a:pt x="4289285" y="46380"/>
                </a:lnTo>
                <a:lnTo>
                  <a:pt x="4295902" y="74168"/>
                </a:lnTo>
                <a:lnTo>
                  <a:pt x="4354665" y="24892"/>
                </a:lnTo>
                <a:lnTo>
                  <a:pt x="4361180" y="19431"/>
                </a:lnTo>
                <a:close/>
              </a:path>
              <a:path w="4361815" h="1831975">
                <a:moveTo>
                  <a:pt x="4361434" y="1799717"/>
                </a:moveTo>
                <a:lnTo>
                  <a:pt x="4288663" y="1755521"/>
                </a:lnTo>
                <a:lnTo>
                  <a:pt x="4286326" y="1783956"/>
                </a:lnTo>
                <a:lnTo>
                  <a:pt x="16637" y="1434846"/>
                </a:lnTo>
                <a:lnTo>
                  <a:pt x="15113" y="1453896"/>
                </a:lnTo>
                <a:lnTo>
                  <a:pt x="4284764" y="1803006"/>
                </a:lnTo>
                <a:lnTo>
                  <a:pt x="4297502" y="1803006"/>
                </a:lnTo>
                <a:lnTo>
                  <a:pt x="4353255" y="1803006"/>
                </a:lnTo>
                <a:lnTo>
                  <a:pt x="4361434" y="1799717"/>
                </a:lnTo>
                <a:close/>
              </a:path>
            </a:pathLst>
          </a:custGeom>
          <a:solidFill>
            <a:srgbClr val="0D0D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23</a:t>
            </a:fld>
            <a:endParaRPr spc="-2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5297" y="1283030"/>
            <a:ext cx="74485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Üye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olmak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istediğiniz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ekiplerin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kodu,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öğretim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elemanı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tarafından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size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önceden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iletilmelidir.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25" dirty="0"/>
              <a:t>Ekiplerine</a:t>
            </a:r>
            <a:r>
              <a:rPr sz="3600" spc="-170" dirty="0"/>
              <a:t> </a:t>
            </a:r>
            <a:r>
              <a:rPr sz="3600" dirty="0"/>
              <a:t>Üye</a:t>
            </a:r>
            <a:r>
              <a:rPr sz="3600" spc="-130" dirty="0"/>
              <a:t> </a:t>
            </a:r>
            <a:r>
              <a:rPr sz="3600" spc="-20" dirty="0"/>
              <a:t>Olma</a:t>
            </a:r>
            <a:endParaRPr sz="3600"/>
          </a:p>
        </p:txBody>
      </p:sp>
      <p:grpSp>
        <p:nvGrpSpPr>
          <p:cNvPr id="5" name="object 5"/>
          <p:cNvGrpSpPr/>
          <p:nvPr/>
        </p:nvGrpSpPr>
        <p:grpSpPr>
          <a:xfrm>
            <a:off x="455616" y="1690029"/>
            <a:ext cx="7691755" cy="4785995"/>
            <a:chOff x="455616" y="1690029"/>
            <a:chExt cx="7691755" cy="478599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5616" y="1690029"/>
              <a:ext cx="7691746" cy="47855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0268" y="1854708"/>
              <a:ext cx="7376159" cy="446989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788283" y="4000500"/>
              <a:ext cx="288925" cy="628650"/>
            </a:xfrm>
            <a:custGeom>
              <a:avLst/>
              <a:gdLst/>
              <a:ahLst/>
              <a:cxnLst/>
              <a:rect l="l" t="t" r="r" b="b"/>
              <a:pathLst>
                <a:path w="288925" h="628650">
                  <a:moveTo>
                    <a:pt x="288797" y="628523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17847" y="4646676"/>
            <a:ext cx="4479290" cy="161099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05410" rIns="0" bIns="0" rtlCol="0">
            <a:spAutoFit/>
          </a:bodyPr>
          <a:lstStyle/>
          <a:p>
            <a:pPr marL="102870" marR="93980" algn="ctr">
              <a:lnSpc>
                <a:spcPct val="100000"/>
              </a:lnSpc>
              <a:spcBef>
                <a:spcPts val="830"/>
              </a:spcBef>
            </a:pPr>
            <a:r>
              <a:rPr sz="1800" dirty="0">
                <a:latin typeface="Calibri"/>
                <a:cs typeface="Calibri"/>
              </a:rPr>
              <a:t>Dersinizin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Eğitmeni,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ekibe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sizin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katılmanız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için,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ekibe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ait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kendisinin oluşturduğu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ekip </a:t>
            </a:r>
            <a:r>
              <a:rPr sz="1800" b="1" dirty="0">
                <a:latin typeface="Calibri"/>
                <a:cs typeface="Calibri"/>
              </a:rPr>
              <a:t>kodunu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size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yollamış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olabilir.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durumda </a:t>
            </a:r>
            <a:r>
              <a:rPr sz="1800" b="1" dirty="0">
                <a:latin typeface="Calibri"/>
                <a:cs typeface="Calibri"/>
              </a:rPr>
              <a:t>Ekipler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sekmesine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tıklayarak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kodu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girerek </a:t>
            </a:r>
            <a:r>
              <a:rPr sz="1800" dirty="0">
                <a:latin typeface="Calibri"/>
                <a:cs typeface="Calibri"/>
              </a:rPr>
              <a:t>ekibe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(derse)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kayıt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olabilirsiniz.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3795" y="2183892"/>
            <a:ext cx="359664" cy="2691383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24</a:t>
            </a:fld>
            <a:endParaRPr spc="-2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98002" y="2201798"/>
            <a:ext cx="6871334" cy="4112895"/>
            <a:chOff x="1798002" y="2201798"/>
            <a:chExt cx="6871334" cy="41128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7463" y="2211323"/>
              <a:ext cx="6851904" cy="40934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02764" y="2206561"/>
              <a:ext cx="6861809" cy="4103370"/>
            </a:xfrm>
            <a:custGeom>
              <a:avLst/>
              <a:gdLst/>
              <a:ahLst/>
              <a:cxnLst/>
              <a:rect l="l" t="t" r="r" b="b"/>
              <a:pathLst>
                <a:path w="6861809" h="4103370">
                  <a:moveTo>
                    <a:pt x="0" y="4102989"/>
                  </a:moveTo>
                  <a:lnTo>
                    <a:pt x="6861429" y="4102989"/>
                  </a:lnTo>
                  <a:lnTo>
                    <a:pt x="6861429" y="0"/>
                  </a:lnTo>
                  <a:lnTo>
                    <a:pt x="0" y="0"/>
                  </a:lnTo>
                  <a:lnTo>
                    <a:pt x="0" y="410298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89604" y="2868167"/>
              <a:ext cx="1325880" cy="1315720"/>
            </a:xfrm>
            <a:custGeom>
              <a:avLst/>
              <a:gdLst/>
              <a:ahLst/>
              <a:cxnLst/>
              <a:rect l="l" t="t" r="r" b="b"/>
              <a:pathLst>
                <a:path w="1325879" h="1315720">
                  <a:moveTo>
                    <a:pt x="431279" y="234696"/>
                  </a:moveTo>
                  <a:lnTo>
                    <a:pt x="0" y="234696"/>
                  </a:lnTo>
                  <a:lnTo>
                    <a:pt x="0" y="425196"/>
                  </a:lnTo>
                  <a:lnTo>
                    <a:pt x="431279" y="425196"/>
                  </a:lnTo>
                  <a:lnTo>
                    <a:pt x="431279" y="234696"/>
                  </a:lnTo>
                  <a:close/>
                </a:path>
                <a:path w="1325879" h="1315720">
                  <a:moveTo>
                    <a:pt x="431279" y="0"/>
                  </a:moveTo>
                  <a:lnTo>
                    <a:pt x="0" y="0"/>
                  </a:lnTo>
                  <a:lnTo>
                    <a:pt x="0" y="117348"/>
                  </a:lnTo>
                  <a:lnTo>
                    <a:pt x="431279" y="117348"/>
                  </a:lnTo>
                  <a:lnTo>
                    <a:pt x="431279" y="0"/>
                  </a:lnTo>
                  <a:close/>
                </a:path>
                <a:path w="1325879" h="1315720">
                  <a:moveTo>
                    <a:pt x="1223772" y="1171956"/>
                  </a:moveTo>
                  <a:lnTo>
                    <a:pt x="665988" y="1171956"/>
                  </a:lnTo>
                  <a:lnTo>
                    <a:pt x="665988" y="1315212"/>
                  </a:lnTo>
                  <a:lnTo>
                    <a:pt x="1223772" y="1315212"/>
                  </a:lnTo>
                  <a:lnTo>
                    <a:pt x="1223772" y="1171956"/>
                  </a:lnTo>
                  <a:close/>
                </a:path>
                <a:path w="1325879" h="1315720">
                  <a:moveTo>
                    <a:pt x="1325867" y="163068"/>
                  </a:moveTo>
                  <a:lnTo>
                    <a:pt x="894588" y="163068"/>
                  </a:lnTo>
                  <a:lnTo>
                    <a:pt x="894588" y="353568"/>
                  </a:lnTo>
                  <a:lnTo>
                    <a:pt x="1325867" y="353568"/>
                  </a:lnTo>
                  <a:lnTo>
                    <a:pt x="1325867" y="1630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61816" y="4759451"/>
              <a:ext cx="547370" cy="144780"/>
            </a:xfrm>
            <a:custGeom>
              <a:avLst/>
              <a:gdLst/>
              <a:ahLst/>
              <a:cxnLst/>
              <a:rect l="l" t="t" r="r" b="b"/>
              <a:pathLst>
                <a:path w="547370" h="144779">
                  <a:moveTo>
                    <a:pt x="547115" y="0"/>
                  </a:moveTo>
                  <a:lnTo>
                    <a:pt x="0" y="0"/>
                  </a:lnTo>
                  <a:lnTo>
                    <a:pt x="0" y="144780"/>
                  </a:lnTo>
                  <a:lnTo>
                    <a:pt x="547115" y="144780"/>
                  </a:lnTo>
                  <a:lnTo>
                    <a:pt x="54711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376415" y="4546091"/>
            <a:ext cx="1847214" cy="78232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59690" rIns="0" bIns="0" rtlCol="0">
            <a:spAutoFit/>
          </a:bodyPr>
          <a:lstStyle/>
          <a:p>
            <a:pPr marL="205104" marR="194945" indent="-1905" algn="ctr">
              <a:lnSpc>
                <a:spcPct val="100000"/>
              </a:lnSpc>
              <a:spcBef>
                <a:spcPts val="470"/>
              </a:spcBef>
            </a:pPr>
            <a:r>
              <a:rPr sz="1400" dirty="0">
                <a:latin typeface="Calibri Light"/>
                <a:cs typeface="Calibri Light"/>
              </a:rPr>
              <a:t>Genel</a:t>
            </a:r>
            <a:r>
              <a:rPr sz="1400" spc="-4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isimli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kanalın </a:t>
            </a:r>
            <a:r>
              <a:rPr sz="1400" dirty="0">
                <a:latin typeface="Calibri Light"/>
                <a:cs typeface="Calibri Light"/>
              </a:rPr>
              <a:t>gönderiler</a:t>
            </a:r>
            <a:r>
              <a:rPr sz="1400" spc="-30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(mesajlar ekranı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21039" y="6464909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77033" y="2775966"/>
            <a:ext cx="1591310" cy="789940"/>
          </a:xfrm>
          <a:custGeom>
            <a:avLst/>
            <a:gdLst/>
            <a:ahLst/>
            <a:cxnLst/>
            <a:rect l="l" t="t" r="r" b="b"/>
            <a:pathLst>
              <a:path w="1591310" h="789939">
                <a:moveTo>
                  <a:pt x="0" y="789431"/>
                </a:moveTo>
                <a:lnTo>
                  <a:pt x="1591056" y="789431"/>
                </a:lnTo>
                <a:lnTo>
                  <a:pt x="1591056" y="0"/>
                </a:lnTo>
                <a:lnTo>
                  <a:pt x="0" y="0"/>
                </a:lnTo>
                <a:lnTo>
                  <a:pt x="0" y="78943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6971" y="2578607"/>
            <a:ext cx="1473835" cy="64643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99060" rIns="0" bIns="0" rtlCol="0">
            <a:spAutoFit/>
          </a:bodyPr>
          <a:lstStyle/>
          <a:p>
            <a:pPr marL="428625" marR="349885" indent="-70485">
              <a:lnSpc>
                <a:spcPct val="100000"/>
              </a:lnSpc>
              <a:spcBef>
                <a:spcPts val="780"/>
              </a:spcBef>
            </a:pPr>
            <a:r>
              <a:rPr sz="1400" dirty="0">
                <a:latin typeface="Calibri Light"/>
                <a:cs typeface="Calibri Light"/>
              </a:rPr>
              <a:t>Ekip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adı </a:t>
            </a:r>
            <a:r>
              <a:rPr sz="1400" spc="-25" dirty="0">
                <a:latin typeface="Calibri Light"/>
                <a:cs typeface="Calibri Light"/>
              </a:rPr>
              <a:t>ve </a:t>
            </a:r>
            <a:r>
              <a:rPr sz="1400" spc="-10" dirty="0">
                <a:latin typeface="Calibri Light"/>
                <a:cs typeface="Calibri Light"/>
              </a:rPr>
              <a:t>sembolü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25" dirty="0"/>
              <a:t>Ekiplerine</a:t>
            </a:r>
            <a:r>
              <a:rPr sz="3600" spc="-170" dirty="0"/>
              <a:t> </a:t>
            </a:r>
            <a:r>
              <a:rPr sz="3600" dirty="0"/>
              <a:t>Üye</a:t>
            </a:r>
            <a:r>
              <a:rPr sz="3600" spc="-130" dirty="0"/>
              <a:t> </a:t>
            </a:r>
            <a:r>
              <a:rPr sz="3600" spc="-20" dirty="0"/>
              <a:t>Olma</a:t>
            </a:r>
            <a:endParaRPr sz="3600"/>
          </a:p>
        </p:txBody>
      </p:sp>
      <p:sp>
        <p:nvSpPr>
          <p:cNvPr id="13" name="object 13"/>
          <p:cNvSpPr txBox="1"/>
          <p:nvPr/>
        </p:nvSpPr>
        <p:spPr>
          <a:xfrm>
            <a:off x="425297" y="1283030"/>
            <a:ext cx="77120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Ekibe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üye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olduktan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sonra,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içeresindeki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tüm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içerik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etkinliklere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(toplantılar,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ödevler,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dosyalar,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/>
                <a:cs typeface="Calibri"/>
              </a:rPr>
              <a:t>canlı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ders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kayıtları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vb)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katılabilirsiniz.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77033" y="3612641"/>
            <a:ext cx="1591310" cy="789940"/>
          </a:xfrm>
          <a:custGeom>
            <a:avLst/>
            <a:gdLst/>
            <a:ahLst/>
            <a:cxnLst/>
            <a:rect l="l" t="t" r="r" b="b"/>
            <a:pathLst>
              <a:path w="1591310" h="789939">
                <a:moveTo>
                  <a:pt x="0" y="789431"/>
                </a:moveTo>
                <a:lnTo>
                  <a:pt x="1591056" y="789431"/>
                </a:lnTo>
                <a:lnTo>
                  <a:pt x="1591056" y="0"/>
                </a:lnTo>
                <a:lnTo>
                  <a:pt x="0" y="0"/>
                </a:lnTo>
                <a:lnTo>
                  <a:pt x="0" y="78943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6971" y="3639311"/>
            <a:ext cx="1473835" cy="64643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99060" rIns="0" bIns="0" rtlCol="0">
            <a:spAutoFit/>
          </a:bodyPr>
          <a:lstStyle/>
          <a:p>
            <a:pPr marL="365760" marR="266700" indent="-93345">
              <a:lnSpc>
                <a:spcPct val="100000"/>
              </a:lnSpc>
              <a:spcBef>
                <a:spcPts val="780"/>
              </a:spcBef>
            </a:pPr>
            <a:r>
              <a:rPr sz="1400" dirty="0">
                <a:latin typeface="Calibri Light"/>
                <a:cs typeface="Calibri Light"/>
              </a:rPr>
              <a:t>Ekip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İçerik</a:t>
            </a:r>
            <a:r>
              <a:rPr sz="1400" spc="-30" dirty="0">
                <a:latin typeface="Calibri Light"/>
                <a:cs typeface="Calibri Light"/>
              </a:rPr>
              <a:t> </a:t>
            </a:r>
            <a:r>
              <a:rPr sz="1400" spc="-25" dirty="0">
                <a:latin typeface="Calibri Light"/>
                <a:cs typeface="Calibri Light"/>
              </a:rPr>
              <a:t>ve </a:t>
            </a:r>
            <a:r>
              <a:rPr sz="1400" spc="-10" dirty="0">
                <a:latin typeface="Calibri Light"/>
                <a:cs typeface="Calibri Light"/>
              </a:rPr>
              <a:t>Etkinlikleri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6971" y="4509515"/>
            <a:ext cx="1473835" cy="121031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45"/>
              </a:spcBef>
            </a:pPr>
            <a:endParaRPr sz="1400">
              <a:latin typeface="Times New Roman"/>
              <a:cs typeface="Times New Roman"/>
            </a:endParaRPr>
          </a:p>
          <a:p>
            <a:pPr marL="165100" marR="158750" algn="ctr">
              <a:lnSpc>
                <a:spcPct val="100000"/>
              </a:lnSpc>
            </a:pPr>
            <a:r>
              <a:rPr sz="1400" dirty="0">
                <a:latin typeface="Calibri Light"/>
                <a:cs typeface="Calibri Light"/>
              </a:rPr>
              <a:t>Ekip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içerisindeki </a:t>
            </a:r>
            <a:r>
              <a:rPr sz="1400" dirty="0">
                <a:latin typeface="Calibri Light"/>
                <a:cs typeface="Calibri Light"/>
              </a:rPr>
              <a:t>alt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gruplar (kanallar)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621916" y="2497835"/>
            <a:ext cx="7013575" cy="3680460"/>
            <a:chOff x="1621916" y="2497835"/>
            <a:chExt cx="7013575" cy="3680460"/>
          </a:xfrm>
        </p:grpSpPr>
        <p:sp>
          <p:nvSpPr>
            <p:cNvPr id="18" name="object 18"/>
            <p:cNvSpPr/>
            <p:nvPr/>
          </p:nvSpPr>
          <p:spPr>
            <a:xfrm>
              <a:off x="1631441" y="3963161"/>
              <a:ext cx="546100" cy="43815"/>
            </a:xfrm>
            <a:custGeom>
              <a:avLst/>
              <a:gdLst/>
              <a:ahLst/>
              <a:cxnLst/>
              <a:rect l="l" t="t" r="r" b="b"/>
              <a:pathLst>
                <a:path w="546100" h="43814">
                  <a:moveTo>
                    <a:pt x="545591" y="43433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177033" y="4510277"/>
              <a:ext cx="1591310" cy="532130"/>
            </a:xfrm>
            <a:custGeom>
              <a:avLst/>
              <a:gdLst/>
              <a:ahLst/>
              <a:cxnLst/>
              <a:rect l="l" t="t" r="r" b="b"/>
              <a:pathLst>
                <a:path w="1591310" h="532129">
                  <a:moveTo>
                    <a:pt x="0" y="531876"/>
                  </a:moveTo>
                  <a:lnTo>
                    <a:pt x="1591056" y="531876"/>
                  </a:lnTo>
                  <a:lnTo>
                    <a:pt x="1591056" y="0"/>
                  </a:lnTo>
                  <a:lnTo>
                    <a:pt x="0" y="0"/>
                  </a:lnTo>
                  <a:lnTo>
                    <a:pt x="0" y="531876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31441" y="4760213"/>
              <a:ext cx="528320" cy="354330"/>
            </a:xfrm>
            <a:custGeom>
              <a:avLst/>
              <a:gdLst/>
              <a:ahLst/>
              <a:cxnLst/>
              <a:rect l="l" t="t" r="r" b="b"/>
              <a:pathLst>
                <a:path w="528319" h="354329">
                  <a:moveTo>
                    <a:pt x="527812" y="0"/>
                  </a:moveTo>
                  <a:lnTo>
                    <a:pt x="0" y="354203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15334" y="2516885"/>
              <a:ext cx="4800600" cy="3642360"/>
            </a:xfrm>
            <a:custGeom>
              <a:avLst/>
              <a:gdLst/>
              <a:ahLst/>
              <a:cxnLst/>
              <a:rect l="l" t="t" r="r" b="b"/>
              <a:pathLst>
                <a:path w="4800600" h="3642360">
                  <a:moveTo>
                    <a:pt x="0" y="3642360"/>
                  </a:moveTo>
                  <a:lnTo>
                    <a:pt x="4800600" y="3642360"/>
                  </a:lnTo>
                  <a:lnTo>
                    <a:pt x="4800600" y="0"/>
                  </a:lnTo>
                  <a:lnTo>
                    <a:pt x="0" y="0"/>
                  </a:lnTo>
                  <a:lnTo>
                    <a:pt x="0" y="3642360"/>
                  </a:lnTo>
                  <a:close/>
                </a:path>
                <a:path w="4800600" h="3642360">
                  <a:moveTo>
                    <a:pt x="1123188" y="275843"/>
                  </a:moveTo>
                  <a:lnTo>
                    <a:pt x="1556003" y="275843"/>
                  </a:lnTo>
                  <a:lnTo>
                    <a:pt x="1556003" y="28955"/>
                  </a:lnTo>
                  <a:lnTo>
                    <a:pt x="1123188" y="28955"/>
                  </a:lnTo>
                  <a:lnTo>
                    <a:pt x="1123188" y="275843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724144" y="2622804"/>
            <a:ext cx="2499360" cy="27940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175"/>
              </a:spcBef>
            </a:pPr>
            <a:r>
              <a:rPr sz="1400" dirty="0">
                <a:latin typeface="Calibri Light"/>
                <a:cs typeface="Calibri Light"/>
              </a:rPr>
              <a:t>Genel</a:t>
            </a:r>
            <a:r>
              <a:rPr sz="1400" spc="-50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isimli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kanala</a:t>
            </a:r>
            <a:r>
              <a:rPr sz="1400" spc="-4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ait</a:t>
            </a:r>
            <a:r>
              <a:rPr sz="1400" spc="-3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dosyalar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50621" y="2659760"/>
            <a:ext cx="5584825" cy="4151629"/>
            <a:chOff x="150621" y="2659760"/>
            <a:chExt cx="5584825" cy="4151629"/>
          </a:xfrm>
        </p:grpSpPr>
        <p:sp>
          <p:nvSpPr>
            <p:cNvPr id="24" name="object 24"/>
            <p:cNvSpPr/>
            <p:nvPr/>
          </p:nvSpPr>
          <p:spPr>
            <a:xfrm>
              <a:off x="1631441" y="2669285"/>
              <a:ext cx="4094479" cy="520065"/>
            </a:xfrm>
            <a:custGeom>
              <a:avLst/>
              <a:gdLst/>
              <a:ahLst/>
              <a:cxnLst/>
              <a:rect l="l" t="t" r="r" b="b"/>
              <a:pathLst>
                <a:path w="4094479" h="520064">
                  <a:moveTo>
                    <a:pt x="527812" y="520064"/>
                  </a:moveTo>
                  <a:lnTo>
                    <a:pt x="0" y="233172"/>
                  </a:lnTo>
                </a:path>
                <a:path w="4094479" h="520064">
                  <a:moveTo>
                    <a:pt x="4094226" y="94234"/>
                  </a:moveTo>
                  <a:lnTo>
                    <a:pt x="373989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56971" y="5899403"/>
              <a:ext cx="3610610" cy="905510"/>
            </a:xfrm>
            <a:custGeom>
              <a:avLst/>
              <a:gdLst/>
              <a:ahLst/>
              <a:cxnLst/>
              <a:rect l="l" t="t" r="r" b="b"/>
              <a:pathLst>
                <a:path w="3610610" h="905509">
                  <a:moveTo>
                    <a:pt x="3610355" y="0"/>
                  </a:moveTo>
                  <a:lnTo>
                    <a:pt x="0" y="0"/>
                  </a:lnTo>
                  <a:lnTo>
                    <a:pt x="0" y="905256"/>
                  </a:lnTo>
                  <a:lnTo>
                    <a:pt x="3610355" y="905256"/>
                  </a:lnTo>
                  <a:lnTo>
                    <a:pt x="361035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56971" y="5899403"/>
              <a:ext cx="3610610" cy="905510"/>
            </a:xfrm>
            <a:custGeom>
              <a:avLst/>
              <a:gdLst/>
              <a:ahLst/>
              <a:cxnLst/>
              <a:rect l="l" t="t" r="r" b="b"/>
              <a:pathLst>
                <a:path w="3610610" h="905509">
                  <a:moveTo>
                    <a:pt x="0" y="905256"/>
                  </a:moveTo>
                  <a:lnTo>
                    <a:pt x="3610355" y="905256"/>
                  </a:lnTo>
                  <a:lnTo>
                    <a:pt x="3610355" y="0"/>
                  </a:lnTo>
                  <a:lnTo>
                    <a:pt x="0" y="0"/>
                  </a:lnTo>
                  <a:lnTo>
                    <a:pt x="0" y="905256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53390" y="5901944"/>
            <a:ext cx="3418204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205" marR="109855" indent="1270" algn="ctr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latin typeface="Calibri Light"/>
                <a:cs typeface="Calibri Light"/>
              </a:rPr>
              <a:t>Yeni</a:t>
            </a:r>
            <a:r>
              <a:rPr sz="1400" spc="-50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görüşme</a:t>
            </a:r>
            <a:r>
              <a:rPr sz="1400" spc="-6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butonuna</a:t>
            </a:r>
            <a:r>
              <a:rPr sz="1400" spc="-30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tıklayarak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bu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ekrana </a:t>
            </a:r>
            <a:r>
              <a:rPr sz="1400" dirty="0">
                <a:latin typeface="Calibri Light"/>
                <a:cs typeface="Calibri Light"/>
              </a:rPr>
              <a:t>yeni</a:t>
            </a:r>
            <a:r>
              <a:rPr sz="1400" spc="-30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bir</a:t>
            </a:r>
            <a:r>
              <a:rPr sz="1400" spc="2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mesaj</a:t>
            </a:r>
            <a:r>
              <a:rPr sz="1400" spc="-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gönderebilirsiniz.</a:t>
            </a:r>
            <a:r>
              <a:rPr sz="1400" spc="-3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Mesajı </a:t>
            </a:r>
            <a:r>
              <a:rPr sz="1400" spc="-10" dirty="0">
                <a:latin typeface="Calibri Light"/>
                <a:cs typeface="Calibri Light"/>
              </a:rPr>
              <a:t>ekibe</a:t>
            </a:r>
            <a:endParaRPr sz="14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Calibri Light"/>
                <a:cs typeface="Calibri Light"/>
              </a:rPr>
              <a:t>üye</a:t>
            </a:r>
            <a:r>
              <a:rPr sz="1400" spc="-60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olan</a:t>
            </a:r>
            <a:r>
              <a:rPr sz="1400" spc="-40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herkes</a:t>
            </a:r>
            <a:r>
              <a:rPr sz="1400" spc="-50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(öğretim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elemanı</a:t>
            </a:r>
            <a:r>
              <a:rPr sz="1400" spc="-50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ve</a:t>
            </a:r>
            <a:r>
              <a:rPr sz="1400" spc="-3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öğrenciler)</a:t>
            </a:r>
            <a:endParaRPr sz="1400">
              <a:latin typeface="Calibri Light"/>
              <a:cs typeface="Calibri Light"/>
            </a:endParaRPr>
          </a:p>
          <a:p>
            <a:pPr algn="ctr">
              <a:lnSpc>
                <a:spcPct val="100000"/>
              </a:lnSpc>
            </a:pPr>
            <a:r>
              <a:rPr sz="1400" spc="-20" dirty="0">
                <a:latin typeface="Calibri Light"/>
                <a:cs typeface="Calibri Light"/>
              </a:rPr>
              <a:t>görebilir,</a:t>
            </a:r>
            <a:r>
              <a:rPr sz="1400" spc="-40" dirty="0">
                <a:latin typeface="Calibri Light"/>
                <a:cs typeface="Calibri Light"/>
              </a:rPr>
              <a:t> </a:t>
            </a:r>
            <a:r>
              <a:rPr sz="1400" dirty="0">
                <a:latin typeface="Calibri Light"/>
                <a:cs typeface="Calibri Light"/>
              </a:rPr>
              <a:t>cevap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yazabilir.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768090" y="6012941"/>
            <a:ext cx="532765" cy="450850"/>
          </a:xfrm>
          <a:custGeom>
            <a:avLst/>
            <a:gdLst/>
            <a:ahLst/>
            <a:cxnLst/>
            <a:rect l="l" t="t" r="r" b="b"/>
            <a:pathLst>
              <a:path w="532764" h="450850">
                <a:moveTo>
                  <a:pt x="532384" y="0"/>
                </a:moveTo>
                <a:lnTo>
                  <a:pt x="0" y="450265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20" dirty="0"/>
              <a:t>Team’de</a:t>
            </a:r>
            <a:r>
              <a:rPr sz="3600" spc="-85" dirty="0"/>
              <a:t> </a:t>
            </a:r>
            <a:r>
              <a:rPr sz="3600" spc="-10" dirty="0"/>
              <a:t>Canlı</a:t>
            </a:r>
            <a:r>
              <a:rPr sz="3600" spc="-150" dirty="0"/>
              <a:t> </a:t>
            </a:r>
            <a:r>
              <a:rPr sz="3600" spc="-35" dirty="0"/>
              <a:t>Derslere</a:t>
            </a:r>
            <a:r>
              <a:rPr sz="3600" spc="-125" dirty="0"/>
              <a:t> </a:t>
            </a:r>
            <a:r>
              <a:rPr sz="3600" spc="-10" dirty="0"/>
              <a:t>Girme</a:t>
            </a:r>
            <a:endParaRPr sz="3600"/>
          </a:p>
        </p:txBody>
      </p:sp>
      <p:grpSp>
        <p:nvGrpSpPr>
          <p:cNvPr id="4" name="object 4"/>
          <p:cNvGrpSpPr/>
          <p:nvPr/>
        </p:nvGrpSpPr>
        <p:grpSpPr>
          <a:xfrm>
            <a:off x="4581210" y="1792223"/>
            <a:ext cx="4403090" cy="2487295"/>
            <a:chOff x="4581210" y="1792223"/>
            <a:chExt cx="4403090" cy="2487295"/>
          </a:xfrm>
        </p:grpSpPr>
        <p:pic>
          <p:nvPicPr>
            <p:cNvPr id="5" name="object 5" descr="Microsoft Teams to get Q&amp;A app, enhancements to Communities app | Tech News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1210" y="1792223"/>
              <a:ext cx="4402702" cy="248716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61916" y="2074163"/>
              <a:ext cx="3300984" cy="21336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00"/>
              </a:spcBef>
            </a:pPr>
            <a:r>
              <a:rPr dirty="0"/>
              <a:t>Üyesi</a:t>
            </a:r>
            <a:r>
              <a:rPr spc="-70" dirty="0"/>
              <a:t> </a:t>
            </a:r>
            <a:r>
              <a:rPr dirty="0"/>
              <a:t>olduğunuz</a:t>
            </a:r>
            <a:r>
              <a:rPr spc="-45" dirty="0"/>
              <a:t> </a:t>
            </a:r>
            <a:r>
              <a:rPr dirty="0"/>
              <a:t>ekipte</a:t>
            </a:r>
            <a:r>
              <a:rPr spc="-55" dirty="0"/>
              <a:t> </a:t>
            </a:r>
            <a:r>
              <a:rPr dirty="0"/>
              <a:t>öğretim</a:t>
            </a:r>
            <a:r>
              <a:rPr spc="-50" dirty="0"/>
              <a:t> </a:t>
            </a:r>
            <a:r>
              <a:rPr dirty="0"/>
              <a:t>elemanı</a:t>
            </a:r>
            <a:r>
              <a:rPr spc="-60" dirty="0"/>
              <a:t> </a:t>
            </a:r>
            <a:r>
              <a:rPr spc="-10" dirty="0"/>
              <a:t>tarafından</a:t>
            </a:r>
            <a:r>
              <a:rPr spc="-50" dirty="0"/>
              <a:t> </a:t>
            </a:r>
            <a:r>
              <a:rPr dirty="0"/>
              <a:t>başlatılan</a:t>
            </a:r>
            <a:r>
              <a:rPr spc="-70" dirty="0"/>
              <a:t> </a:t>
            </a:r>
            <a:r>
              <a:rPr dirty="0"/>
              <a:t>canlı</a:t>
            </a:r>
            <a:r>
              <a:rPr spc="-50" dirty="0"/>
              <a:t> </a:t>
            </a:r>
            <a:r>
              <a:rPr dirty="0"/>
              <a:t>derslere</a:t>
            </a:r>
            <a:r>
              <a:rPr spc="-55" dirty="0"/>
              <a:t> </a:t>
            </a:r>
            <a:r>
              <a:rPr spc="-10" dirty="0"/>
              <a:t>(toplantılara)</a:t>
            </a:r>
          </a:p>
          <a:p>
            <a:pPr marL="50165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girebilirsiniz.</a:t>
            </a:r>
          </a:p>
          <a:p>
            <a:pPr marL="50165">
              <a:lnSpc>
                <a:spcPct val="100000"/>
              </a:lnSpc>
              <a:spcBef>
                <a:spcPts val="1715"/>
              </a:spcBef>
            </a:pPr>
            <a:r>
              <a:rPr sz="1600" dirty="0"/>
              <a:t>Canlı</a:t>
            </a:r>
            <a:r>
              <a:rPr sz="1600" spc="-20" dirty="0"/>
              <a:t> </a:t>
            </a:r>
            <a:r>
              <a:rPr sz="1600" spc="-10" dirty="0"/>
              <a:t>derslerde;</a:t>
            </a:r>
            <a:endParaRPr sz="1600"/>
          </a:p>
          <a:p>
            <a:pPr marL="266700" marR="4288155" indent="-21653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66700" algn="l"/>
              </a:tabLst>
            </a:pPr>
            <a:r>
              <a:rPr sz="1600" dirty="0"/>
              <a:t>Öğretim</a:t>
            </a:r>
            <a:r>
              <a:rPr sz="1600" spc="-35" dirty="0"/>
              <a:t> </a:t>
            </a:r>
            <a:r>
              <a:rPr sz="1600" dirty="0"/>
              <a:t>elemanı</a:t>
            </a:r>
            <a:r>
              <a:rPr sz="1600" spc="-45" dirty="0"/>
              <a:t> </a:t>
            </a:r>
            <a:r>
              <a:rPr sz="1600" dirty="0"/>
              <a:t>ile</a:t>
            </a:r>
            <a:r>
              <a:rPr sz="1600" spc="-60" dirty="0"/>
              <a:t> </a:t>
            </a:r>
            <a:r>
              <a:rPr sz="1600" dirty="0"/>
              <a:t>görüntülü</a:t>
            </a:r>
            <a:r>
              <a:rPr sz="1600" spc="-40" dirty="0"/>
              <a:t> </a:t>
            </a:r>
            <a:r>
              <a:rPr sz="1600" dirty="0"/>
              <a:t>ve</a:t>
            </a:r>
            <a:r>
              <a:rPr sz="1600" spc="-35" dirty="0"/>
              <a:t> </a:t>
            </a:r>
            <a:r>
              <a:rPr sz="1600" dirty="0"/>
              <a:t>sesli</a:t>
            </a:r>
            <a:r>
              <a:rPr sz="1600" spc="-50" dirty="0"/>
              <a:t> </a:t>
            </a:r>
            <a:r>
              <a:rPr sz="1600" spc="-10" dirty="0"/>
              <a:t>iletişim kurabilir</a:t>
            </a:r>
            <a:endParaRPr sz="1600"/>
          </a:p>
          <a:p>
            <a:pPr marL="266700" indent="-21653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66700" algn="l"/>
              </a:tabLst>
            </a:pPr>
            <a:r>
              <a:rPr sz="1600" dirty="0"/>
              <a:t>Sohbet</a:t>
            </a:r>
            <a:r>
              <a:rPr sz="1600" spc="-45" dirty="0"/>
              <a:t> </a:t>
            </a:r>
            <a:r>
              <a:rPr sz="1600" dirty="0"/>
              <a:t>ekranından</a:t>
            </a:r>
            <a:r>
              <a:rPr sz="1600" spc="-60" dirty="0"/>
              <a:t> </a:t>
            </a:r>
            <a:r>
              <a:rPr sz="1600" dirty="0"/>
              <a:t>yazılı</a:t>
            </a:r>
            <a:r>
              <a:rPr sz="1600" spc="-75" dirty="0"/>
              <a:t> </a:t>
            </a:r>
            <a:r>
              <a:rPr sz="1600" spc="-10" dirty="0"/>
              <a:t>mesajlaşabilir</a:t>
            </a:r>
            <a:endParaRPr sz="1600"/>
          </a:p>
          <a:p>
            <a:pPr marL="266700" indent="-21653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66700" algn="l"/>
              </a:tabLst>
            </a:pPr>
            <a:r>
              <a:rPr sz="1600" spc="-10" dirty="0"/>
              <a:t>Dosya</a:t>
            </a:r>
            <a:r>
              <a:rPr sz="1600" spc="-30" dirty="0"/>
              <a:t> </a:t>
            </a:r>
            <a:r>
              <a:rPr sz="1600" dirty="0"/>
              <a:t>paylaşımı</a:t>
            </a:r>
            <a:r>
              <a:rPr sz="1600" spc="-70" dirty="0"/>
              <a:t> </a:t>
            </a:r>
            <a:r>
              <a:rPr sz="1600" spc="-10" dirty="0"/>
              <a:t>yapabilir</a:t>
            </a:r>
            <a:endParaRPr sz="1600"/>
          </a:p>
          <a:p>
            <a:pPr marL="266700" indent="-216535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66700" algn="l"/>
              </a:tabLst>
            </a:pPr>
            <a:r>
              <a:rPr sz="1600" dirty="0"/>
              <a:t>Kendi</a:t>
            </a:r>
            <a:r>
              <a:rPr sz="1600" spc="-30" dirty="0"/>
              <a:t> </a:t>
            </a:r>
            <a:r>
              <a:rPr sz="1600" spc="-10" dirty="0"/>
              <a:t>ekranınızı</a:t>
            </a:r>
            <a:r>
              <a:rPr sz="1600" spc="-35" dirty="0"/>
              <a:t> </a:t>
            </a:r>
            <a:r>
              <a:rPr sz="1600" spc="-10" dirty="0"/>
              <a:t>paylaşabilirsiniz.</a:t>
            </a:r>
            <a:endParaRPr sz="1600"/>
          </a:p>
          <a:p>
            <a:pPr marL="50165" marR="5375910">
              <a:lnSpc>
                <a:spcPct val="100000"/>
              </a:lnSpc>
              <a:spcBef>
                <a:spcPts val="610"/>
              </a:spcBef>
            </a:pPr>
            <a:r>
              <a:rPr sz="1400" i="1" dirty="0">
                <a:latin typeface="Calibri"/>
                <a:cs typeface="Calibri"/>
              </a:rPr>
              <a:t>Bu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özellikler</a:t>
            </a:r>
            <a:r>
              <a:rPr sz="1400" i="1" spc="-5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öğretim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elemanı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tarafından sınırlandırılabilir.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5"/>
              </a:spcBef>
            </a:pPr>
            <a:endParaRPr sz="14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buFont typeface="Arial MT"/>
              <a:buChar char="•"/>
              <a:tabLst>
                <a:tab pos="240665" algn="l"/>
              </a:tabLst>
            </a:pPr>
            <a:r>
              <a:rPr sz="1600" dirty="0"/>
              <a:t>Canlı</a:t>
            </a:r>
            <a:r>
              <a:rPr sz="1600" spc="-65" dirty="0"/>
              <a:t> </a:t>
            </a:r>
            <a:r>
              <a:rPr sz="1600" dirty="0"/>
              <a:t>ders</a:t>
            </a:r>
            <a:r>
              <a:rPr sz="1600" spc="-40" dirty="0"/>
              <a:t> </a:t>
            </a:r>
            <a:r>
              <a:rPr sz="1600" spc="-10" dirty="0"/>
              <a:t>kayıtları</a:t>
            </a:r>
            <a:r>
              <a:rPr sz="1600" spc="-60" dirty="0"/>
              <a:t> </a:t>
            </a:r>
            <a:r>
              <a:rPr sz="1600" dirty="0"/>
              <a:t>öğretim</a:t>
            </a:r>
            <a:r>
              <a:rPr sz="1600" spc="-30" dirty="0"/>
              <a:t> </a:t>
            </a:r>
            <a:r>
              <a:rPr sz="1600" dirty="0"/>
              <a:t>elemanı</a:t>
            </a:r>
            <a:r>
              <a:rPr sz="1600" spc="-50" dirty="0"/>
              <a:t> </a:t>
            </a:r>
            <a:r>
              <a:rPr sz="1600" spc="-10" dirty="0"/>
              <a:t>tarafında</a:t>
            </a:r>
            <a:r>
              <a:rPr sz="1600" spc="-55" dirty="0"/>
              <a:t> </a:t>
            </a:r>
            <a:r>
              <a:rPr sz="1600" dirty="0"/>
              <a:t>kayıt</a:t>
            </a:r>
            <a:r>
              <a:rPr sz="1600" spc="-50" dirty="0"/>
              <a:t> </a:t>
            </a:r>
            <a:r>
              <a:rPr sz="1600" dirty="0"/>
              <a:t>edilirse,</a:t>
            </a:r>
            <a:r>
              <a:rPr sz="1600" spc="-45" dirty="0"/>
              <a:t> </a:t>
            </a:r>
            <a:r>
              <a:rPr sz="1600" dirty="0"/>
              <a:t>sonrasında</a:t>
            </a:r>
            <a:r>
              <a:rPr sz="1600" spc="-50" dirty="0"/>
              <a:t> </a:t>
            </a:r>
            <a:r>
              <a:rPr sz="1600" dirty="0"/>
              <a:t>öğrenciler</a:t>
            </a:r>
            <a:r>
              <a:rPr sz="1600" spc="-30" dirty="0"/>
              <a:t> </a:t>
            </a:r>
            <a:r>
              <a:rPr sz="1600" spc="-10" dirty="0"/>
              <a:t>izleyebilir.</a:t>
            </a:r>
            <a:endParaRPr sz="1600"/>
          </a:p>
          <a:p>
            <a:pPr marL="241300" marR="5080" indent="-228600">
              <a:lnSpc>
                <a:spcPct val="100000"/>
              </a:lnSpc>
              <a:spcBef>
                <a:spcPts val="605"/>
              </a:spcBef>
              <a:buFont typeface="Arial MT"/>
              <a:buChar char="•"/>
              <a:tabLst>
                <a:tab pos="241300" algn="l"/>
              </a:tabLst>
            </a:pPr>
            <a:r>
              <a:rPr sz="1600" dirty="0"/>
              <a:t>Öğrencilerin</a:t>
            </a:r>
            <a:r>
              <a:rPr sz="1600" spc="-55" dirty="0"/>
              <a:t> </a:t>
            </a:r>
            <a:r>
              <a:rPr sz="1600" dirty="0"/>
              <a:t>canlı</a:t>
            </a:r>
            <a:r>
              <a:rPr sz="1600" spc="-70" dirty="0"/>
              <a:t> </a:t>
            </a:r>
            <a:r>
              <a:rPr sz="1600" dirty="0"/>
              <a:t>derslere</a:t>
            </a:r>
            <a:r>
              <a:rPr sz="1600" spc="-20" dirty="0"/>
              <a:t> </a:t>
            </a:r>
            <a:r>
              <a:rPr sz="1600" dirty="0"/>
              <a:t>giriş</a:t>
            </a:r>
            <a:r>
              <a:rPr sz="1600" spc="-60" dirty="0"/>
              <a:t> </a:t>
            </a:r>
            <a:r>
              <a:rPr sz="1600" dirty="0"/>
              <a:t>ve</a:t>
            </a:r>
            <a:r>
              <a:rPr sz="1600" spc="-45" dirty="0"/>
              <a:t> </a:t>
            </a:r>
            <a:r>
              <a:rPr sz="1600" dirty="0"/>
              <a:t>çıkış</a:t>
            </a:r>
            <a:r>
              <a:rPr sz="1600" spc="-50" dirty="0"/>
              <a:t> </a:t>
            </a:r>
            <a:r>
              <a:rPr sz="1600" dirty="0"/>
              <a:t>zamanları</a:t>
            </a:r>
            <a:r>
              <a:rPr sz="1600" spc="-70" dirty="0"/>
              <a:t> </a:t>
            </a:r>
            <a:r>
              <a:rPr sz="1600" dirty="0"/>
              <a:t>otomatik</a:t>
            </a:r>
            <a:r>
              <a:rPr sz="1600" spc="-55" dirty="0"/>
              <a:t> </a:t>
            </a:r>
            <a:r>
              <a:rPr sz="1600" dirty="0"/>
              <a:t>olarak</a:t>
            </a:r>
            <a:r>
              <a:rPr sz="1600" spc="-45" dirty="0"/>
              <a:t> </a:t>
            </a:r>
            <a:r>
              <a:rPr sz="1600" spc="-10" dirty="0"/>
              <a:t>kaydedilir</a:t>
            </a:r>
            <a:r>
              <a:rPr sz="1600" spc="-65" dirty="0"/>
              <a:t> </a:t>
            </a:r>
            <a:r>
              <a:rPr sz="1600" dirty="0"/>
              <a:t>ve</a:t>
            </a:r>
            <a:r>
              <a:rPr sz="1600" spc="-45" dirty="0"/>
              <a:t> </a:t>
            </a:r>
            <a:r>
              <a:rPr sz="1600" dirty="0"/>
              <a:t>toplantı</a:t>
            </a:r>
            <a:r>
              <a:rPr sz="1600" spc="-65" dirty="0"/>
              <a:t> </a:t>
            </a:r>
            <a:r>
              <a:rPr sz="1600" spc="-10" dirty="0"/>
              <a:t>sonrasında </a:t>
            </a:r>
            <a:r>
              <a:rPr sz="1600" dirty="0"/>
              <a:t>öğretim</a:t>
            </a:r>
            <a:r>
              <a:rPr sz="1600" spc="-60" dirty="0"/>
              <a:t> </a:t>
            </a:r>
            <a:r>
              <a:rPr sz="1600" dirty="0"/>
              <a:t>elemanına</a:t>
            </a:r>
            <a:r>
              <a:rPr sz="1600" spc="-70" dirty="0"/>
              <a:t> </a:t>
            </a:r>
            <a:r>
              <a:rPr sz="1600" spc="-10" dirty="0"/>
              <a:t>iletilir.</a:t>
            </a:r>
            <a:endParaRPr sz="1600"/>
          </a:p>
          <a:p>
            <a:pPr marL="241300" marR="401320" indent="-2286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241300" algn="l"/>
              </a:tabLst>
            </a:pPr>
            <a:r>
              <a:rPr sz="1600" dirty="0"/>
              <a:t>Canlı</a:t>
            </a:r>
            <a:r>
              <a:rPr sz="1600" spc="-65" dirty="0"/>
              <a:t> </a:t>
            </a:r>
            <a:r>
              <a:rPr sz="1600" dirty="0"/>
              <a:t>derslere</a:t>
            </a:r>
            <a:r>
              <a:rPr sz="1600" spc="-15" dirty="0"/>
              <a:t> </a:t>
            </a:r>
            <a:r>
              <a:rPr sz="1600" dirty="0"/>
              <a:t>ekip</a:t>
            </a:r>
            <a:r>
              <a:rPr sz="1600" spc="-45" dirty="0"/>
              <a:t> </a:t>
            </a:r>
            <a:r>
              <a:rPr sz="1600" dirty="0"/>
              <a:t>üyesi</a:t>
            </a:r>
            <a:r>
              <a:rPr sz="1600" spc="-35" dirty="0"/>
              <a:t> </a:t>
            </a:r>
            <a:r>
              <a:rPr sz="1600" spc="-10" dirty="0"/>
              <a:t>olmayanlar</a:t>
            </a:r>
            <a:r>
              <a:rPr sz="1600" spc="-55" dirty="0"/>
              <a:t> </a:t>
            </a:r>
            <a:r>
              <a:rPr sz="1600" spc="-10" dirty="0"/>
              <a:t>giremez.</a:t>
            </a:r>
            <a:r>
              <a:rPr sz="1600" spc="-30" dirty="0"/>
              <a:t> </a:t>
            </a:r>
            <a:r>
              <a:rPr sz="1600" dirty="0"/>
              <a:t>Ancak</a:t>
            </a:r>
            <a:r>
              <a:rPr sz="1600" spc="-50" dirty="0"/>
              <a:t> </a:t>
            </a:r>
            <a:r>
              <a:rPr sz="1600" dirty="0"/>
              <a:t>öğretim</a:t>
            </a:r>
            <a:r>
              <a:rPr sz="1600" spc="-30" dirty="0"/>
              <a:t> </a:t>
            </a:r>
            <a:r>
              <a:rPr sz="1600" dirty="0"/>
              <a:t>elemanı</a:t>
            </a:r>
            <a:r>
              <a:rPr sz="1600" spc="-50" dirty="0"/>
              <a:t> </a:t>
            </a:r>
            <a:r>
              <a:rPr sz="1600" dirty="0"/>
              <a:t>özel</a:t>
            </a:r>
            <a:r>
              <a:rPr sz="1600" spc="-35" dirty="0"/>
              <a:t> </a:t>
            </a:r>
            <a:r>
              <a:rPr sz="1600" dirty="0"/>
              <a:t>izin</a:t>
            </a:r>
            <a:r>
              <a:rPr sz="1600" spc="-55" dirty="0"/>
              <a:t> </a:t>
            </a:r>
            <a:r>
              <a:rPr sz="1600" dirty="0"/>
              <a:t>ile</a:t>
            </a:r>
            <a:r>
              <a:rPr sz="1600" spc="-60" dirty="0"/>
              <a:t> </a:t>
            </a:r>
            <a:r>
              <a:rPr sz="1600" dirty="0"/>
              <a:t>üye</a:t>
            </a:r>
            <a:r>
              <a:rPr sz="1600" spc="-25" dirty="0"/>
              <a:t> </a:t>
            </a:r>
            <a:r>
              <a:rPr sz="1600" spc="-10" dirty="0"/>
              <a:t>olmayan </a:t>
            </a:r>
            <a:r>
              <a:rPr sz="1600" dirty="0"/>
              <a:t>birisiniz</a:t>
            </a:r>
            <a:r>
              <a:rPr sz="1600" spc="-85" dirty="0"/>
              <a:t> </a:t>
            </a:r>
            <a:r>
              <a:rPr sz="1600" dirty="0"/>
              <a:t>konuk</a:t>
            </a:r>
            <a:r>
              <a:rPr sz="1600" spc="-60" dirty="0"/>
              <a:t> </a:t>
            </a:r>
            <a:r>
              <a:rPr sz="1600" dirty="0"/>
              <a:t>olarak</a:t>
            </a:r>
            <a:r>
              <a:rPr sz="1600" spc="-55" dirty="0"/>
              <a:t> </a:t>
            </a:r>
            <a:r>
              <a:rPr sz="1600" dirty="0"/>
              <a:t>davet</a:t>
            </a:r>
            <a:r>
              <a:rPr sz="1600" spc="-60" dirty="0"/>
              <a:t> </a:t>
            </a:r>
            <a:r>
              <a:rPr sz="1600" spc="-10" dirty="0"/>
              <a:t>edebilir.</a:t>
            </a:r>
            <a:endParaRPr sz="16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26</a:t>
            </a:fld>
            <a:endParaRPr spc="-25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20" dirty="0"/>
              <a:t>Team’de</a:t>
            </a:r>
            <a:r>
              <a:rPr sz="3600" spc="-85" dirty="0"/>
              <a:t> </a:t>
            </a:r>
            <a:r>
              <a:rPr sz="3600" spc="-10" dirty="0"/>
              <a:t>Canlı</a:t>
            </a:r>
            <a:r>
              <a:rPr sz="3600" spc="-150" dirty="0"/>
              <a:t> </a:t>
            </a:r>
            <a:r>
              <a:rPr sz="3600" spc="-35" dirty="0"/>
              <a:t>Derslere</a:t>
            </a:r>
            <a:r>
              <a:rPr sz="3600" spc="-125" dirty="0"/>
              <a:t> </a:t>
            </a:r>
            <a:r>
              <a:rPr sz="3600" spc="-10" dirty="0"/>
              <a:t>Girme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425297" y="1279982"/>
            <a:ext cx="80454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derse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girmek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ekibin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Genel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gönderiler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ekranında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toplantı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bilgisini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görmeniz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ve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Katıl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tıklamanız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yeterlidir.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58723" y="2015870"/>
            <a:ext cx="8032115" cy="4742180"/>
            <a:chOff x="458723" y="2015870"/>
            <a:chExt cx="8032115" cy="47421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6071" y="2025394"/>
              <a:ext cx="7904988" cy="472287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1309" y="2020633"/>
              <a:ext cx="7914640" cy="4732655"/>
            </a:xfrm>
            <a:custGeom>
              <a:avLst/>
              <a:gdLst/>
              <a:ahLst/>
              <a:cxnLst/>
              <a:rect l="l" t="t" r="r" b="b"/>
              <a:pathLst>
                <a:path w="7914640" h="4732655">
                  <a:moveTo>
                    <a:pt x="0" y="4732401"/>
                  </a:moveTo>
                  <a:lnTo>
                    <a:pt x="7914513" y="4732401"/>
                  </a:lnTo>
                  <a:lnTo>
                    <a:pt x="7914513" y="0"/>
                  </a:lnTo>
                  <a:lnTo>
                    <a:pt x="0" y="0"/>
                  </a:lnTo>
                  <a:lnTo>
                    <a:pt x="0" y="4732401"/>
                  </a:lnTo>
                  <a:close/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53562" y="4708397"/>
              <a:ext cx="4634865" cy="967740"/>
            </a:xfrm>
            <a:custGeom>
              <a:avLst/>
              <a:gdLst/>
              <a:ahLst/>
              <a:cxnLst/>
              <a:rect l="l" t="t" r="r" b="b"/>
              <a:pathLst>
                <a:path w="4634865" h="967739">
                  <a:moveTo>
                    <a:pt x="0" y="967739"/>
                  </a:moveTo>
                  <a:lnTo>
                    <a:pt x="4634484" y="967739"/>
                  </a:lnTo>
                  <a:lnTo>
                    <a:pt x="4634484" y="0"/>
                  </a:lnTo>
                  <a:lnTo>
                    <a:pt x="0" y="0"/>
                  </a:lnTo>
                  <a:lnTo>
                    <a:pt x="0" y="96773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77773" y="4722113"/>
              <a:ext cx="2382520" cy="1053465"/>
            </a:xfrm>
            <a:custGeom>
              <a:avLst/>
              <a:gdLst/>
              <a:ahLst/>
              <a:cxnLst/>
              <a:rect l="l" t="t" r="r" b="b"/>
              <a:pathLst>
                <a:path w="2382520" h="1053464">
                  <a:moveTo>
                    <a:pt x="2382012" y="0"/>
                  </a:moveTo>
                  <a:lnTo>
                    <a:pt x="0" y="0"/>
                  </a:lnTo>
                  <a:lnTo>
                    <a:pt x="0" y="1053084"/>
                  </a:lnTo>
                  <a:lnTo>
                    <a:pt x="2382012" y="1053084"/>
                  </a:lnTo>
                  <a:lnTo>
                    <a:pt x="2382012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7773" y="4722113"/>
              <a:ext cx="3053715" cy="1053465"/>
            </a:xfrm>
            <a:custGeom>
              <a:avLst/>
              <a:gdLst/>
              <a:ahLst/>
              <a:cxnLst/>
              <a:rect l="l" t="t" r="r" b="b"/>
              <a:pathLst>
                <a:path w="3053715" h="1053464">
                  <a:moveTo>
                    <a:pt x="0" y="1053084"/>
                  </a:moveTo>
                  <a:lnTo>
                    <a:pt x="2382012" y="1053084"/>
                  </a:lnTo>
                  <a:lnTo>
                    <a:pt x="2382012" y="0"/>
                  </a:lnTo>
                  <a:lnTo>
                    <a:pt x="0" y="0"/>
                  </a:lnTo>
                  <a:lnTo>
                    <a:pt x="0" y="1053084"/>
                  </a:lnTo>
                  <a:close/>
                </a:path>
                <a:path w="3053715" h="1053464">
                  <a:moveTo>
                    <a:pt x="2404745" y="526161"/>
                  </a:moveTo>
                  <a:lnTo>
                    <a:pt x="3053334" y="665861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6135" y="4809185"/>
            <a:ext cx="1885950" cy="849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derse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katılmak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Katıl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butonuna 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27</a:t>
            </a:fld>
            <a:endParaRPr spc="-2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56716" y="2025395"/>
            <a:ext cx="6597650" cy="4215765"/>
            <a:chOff x="1156716" y="2025395"/>
            <a:chExt cx="6597650" cy="42157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6716" y="2025395"/>
              <a:ext cx="6597395" cy="41269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116574" y="5478017"/>
              <a:ext cx="1280160" cy="744220"/>
            </a:xfrm>
            <a:custGeom>
              <a:avLst/>
              <a:gdLst/>
              <a:ahLst/>
              <a:cxnLst/>
              <a:rect l="l" t="t" r="r" b="b"/>
              <a:pathLst>
                <a:path w="1280159" h="744220">
                  <a:moveTo>
                    <a:pt x="598931" y="224027"/>
                  </a:moveTo>
                  <a:lnTo>
                    <a:pt x="1280159" y="224027"/>
                  </a:lnTo>
                  <a:lnTo>
                    <a:pt x="1280159" y="0"/>
                  </a:lnTo>
                  <a:lnTo>
                    <a:pt x="598931" y="0"/>
                  </a:lnTo>
                  <a:lnTo>
                    <a:pt x="598931" y="224027"/>
                  </a:lnTo>
                  <a:close/>
                </a:path>
                <a:path w="1280159" h="744220">
                  <a:moveTo>
                    <a:pt x="0" y="744054"/>
                  </a:moveTo>
                  <a:lnTo>
                    <a:pt x="598297" y="229107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821039" y="6464909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28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20" dirty="0"/>
              <a:t>Team’de</a:t>
            </a:r>
            <a:r>
              <a:rPr sz="3600" spc="-85" dirty="0"/>
              <a:t> </a:t>
            </a:r>
            <a:r>
              <a:rPr sz="3600" spc="-10" dirty="0"/>
              <a:t>Canlı</a:t>
            </a:r>
            <a:r>
              <a:rPr sz="3600" spc="-150" dirty="0"/>
              <a:t> </a:t>
            </a:r>
            <a:r>
              <a:rPr sz="3600" spc="-35" dirty="0"/>
              <a:t>Derslere</a:t>
            </a:r>
            <a:r>
              <a:rPr sz="3600" spc="-125" dirty="0"/>
              <a:t> </a:t>
            </a:r>
            <a:r>
              <a:rPr sz="3600" spc="-10" dirty="0"/>
              <a:t>Girme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425297" y="1279982"/>
            <a:ext cx="80454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derse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girmek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ekibin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Genel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gönderiler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ekranında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toplantı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bilgisini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görmeniz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ve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Katıl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tıklamanız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yeterlidir.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68701" y="5695950"/>
            <a:ext cx="3514725" cy="1053465"/>
          </a:xfrm>
          <a:prstGeom prst="rect">
            <a:avLst/>
          </a:prstGeom>
          <a:solidFill>
            <a:srgbClr val="FFFFCC"/>
          </a:solidFill>
          <a:ln w="38100">
            <a:solidFill>
              <a:srgbClr val="FF0000"/>
            </a:solidFill>
          </a:ln>
        </p:spPr>
        <p:txBody>
          <a:bodyPr vert="horz" wrap="square" lIns="0" tIns="100330" rIns="0" bIns="0" rtlCol="0">
            <a:spAutoFit/>
          </a:bodyPr>
          <a:lstStyle/>
          <a:p>
            <a:pPr marL="93345" marR="85725" indent="-2540" algn="ctr">
              <a:lnSpc>
                <a:spcPct val="100000"/>
              </a:lnSpc>
              <a:spcBef>
                <a:spcPts val="790"/>
              </a:spcBef>
            </a:pPr>
            <a:r>
              <a:rPr sz="1800" spc="-25" dirty="0">
                <a:latin typeface="Calibri"/>
                <a:cs typeface="Calibri"/>
              </a:rPr>
              <a:t>Toplantıya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girmeden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önce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kamera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mikrofon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ayarlarını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yapabilirsiniz.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Şimdi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katıl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diyerek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ilerleyin.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77" y="4216146"/>
            <a:ext cx="1473835" cy="646430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</a:pPr>
            <a:r>
              <a:rPr sz="1400" spc="-10" dirty="0">
                <a:latin typeface="Calibri Light"/>
                <a:cs typeface="Calibri Light"/>
              </a:rPr>
              <a:t>Kamera</a:t>
            </a:r>
            <a:r>
              <a:rPr sz="1400" spc="-2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aç/kapa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57477" y="4862321"/>
            <a:ext cx="528320" cy="287020"/>
          </a:xfrm>
          <a:custGeom>
            <a:avLst/>
            <a:gdLst/>
            <a:ahLst/>
            <a:cxnLst/>
            <a:rect l="l" t="t" r="r" b="b"/>
            <a:pathLst>
              <a:path w="528319" h="287020">
                <a:moveTo>
                  <a:pt x="527811" y="286892"/>
                </a:moveTo>
                <a:lnTo>
                  <a:pt x="0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396733" y="3240785"/>
            <a:ext cx="1473835" cy="646430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11760">
              <a:lnSpc>
                <a:spcPct val="100000"/>
              </a:lnSpc>
            </a:pPr>
            <a:r>
              <a:rPr sz="1400" spc="-10" dirty="0">
                <a:latin typeface="Calibri Light"/>
                <a:cs typeface="Calibri Light"/>
              </a:rPr>
              <a:t>Mikrofon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aç/kapa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216902" y="3886961"/>
            <a:ext cx="672465" cy="329565"/>
          </a:xfrm>
          <a:custGeom>
            <a:avLst/>
            <a:gdLst/>
            <a:ahLst/>
            <a:cxnLst/>
            <a:rect l="l" t="t" r="r" b="b"/>
            <a:pathLst>
              <a:path w="672465" h="329564">
                <a:moveTo>
                  <a:pt x="0" y="329183"/>
                </a:moveTo>
                <a:lnTo>
                  <a:pt x="672338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5800" y="2025395"/>
            <a:ext cx="7368540" cy="4608830"/>
            <a:chOff x="685800" y="2025395"/>
            <a:chExt cx="7368540" cy="46088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2025395"/>
              <a:ext cx="7368540" cy="46085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589526" y="2271521"/>
              <a:ext cx="3371215" cy="402590"/>
            </a:xfrm>
            <a:custGeom>
              <a:avLst/>
              <a:gdLst/>
              <a:ahLst/>
              <a:cxnLst/>
              <a:rect l="l" t="t" r="r" b="b"/>
              <a:pathLst>
                <a:path w="3371215" h="402589">
                  <a:moveTo>
                    <a:pt x="0" y="402336"/>
                  </a:moveTo>
                  <a:lnTo>
                    <a:pt x="3371087" y="402336"/>
                  </a:lnTo>
                  <a:lnTo>
                    <a:pt x="3371087" y="0"/>
                  </a:lnTo>
                  <a:lnTo>
                    <a:pt x="0" y="0"/>
                  </a:lnTo>
                  <a:lnTo>
                    <a:pt x="0" y="402336"/>
                  </a:lnTo>
                  <a:close/>
                </a:path>
              </a:pathLst>
            </a:custGeom>
            <a:ln w="380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469642" y="5650230"/>
              <a:ext cx="1391920" cy="706120"/>
            </a:xfrm>
            <a:custGeom>
              <a:avLst/>
              <a:gdLst/>
              <a:ahLst/>
              <a:cxnLst/>
              <a:rect l="l" t="t" r="r" b="b"/>
              <a:pathLst>
                <a:path w="1391920" h="706120">
                  <a:moveTo>
                    <a:pt x="1391411" y="0"/>
                  </a:moveTo>
                  <a:lnTo>
                    <a:pt x="0" y="0"/>
                  </a:lnTo>
                  <a:lnTo>
                    <a:pt x="0" y="705612"/>
                  </a:lnTo>
                  <a:lnTo>
                    <a:pt x="1391411" y="705612"/>
                  </a:lnTo>
                  <a:lnTo>
                    <a:pt x="1391411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469642" y="5650230"/>
              <a:ext cx="1831975" cy="706120"/>
            </a:xfrm>
            <a:custGeom>
              <a:avLst/>
              <a:gdLst/>
              <a:ahLst/>
              <a:cxnLst/>
              <a:rect l="l" t="t" r="r" b="b"/>
              <a:pathLst>
                <a:path w="1831975" h="706120">
                  <a:moveTo>
                    <a:pt x="0" y="705612"/>
                  </a:moveTo>
                  <a:lnTo>
                    <a:pt x="1391411" y="705612"/>
                  </a:lnTo>
                  <a:lnTo>
                    <a:pt x="1391411" y="0"/>
                  </a:lnTo>
                  <a:lnTo>
                    <a:pt x="0" y="0"/>
                  </a:lnTo>
                  <a:lnTo>
                    <a:pt x="0" y="705612"/>
                  </a:lnTo>
                  <a:close/>
                </a:path>
                <a:path w="1831975" h="706120">
                  <a:moveTo>
                    <a:pt x="1404746" y="352526"/>
                  </a:moveTo>
                  <a:lnTo>
                    <a:pt x="1831974" y="342861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20" dirty="0"/>
              <a:t>Team’de</a:t>
            </a:r>
            <a:r>
              <a:rPr sz="3600" spc="-85" dirty="0"/>
              <a:t> </a:t>
            </a:r>
            <a:r>
              <a:rPr sz="3600" spc="-10" dirty="0"/>
              <a:t>Canlı</a:t>
            </a:r>
            <a:r>
              <a:rPr sz="3600" spc="-150" dirty="0"/>
              <a:t> </a:t>
            </a:r>
            <a:r>
              <a:rPr sz="3600" spc="-35" dirty="0"/>
              <a:t>Derslere</a:t>
            </a:r>
            <a:r>
              <a:rPr sz="3600" spc="-125" dirty="0"/>
              <a:t> </a:t>
            </a:r>
            <a:r>
              <a:rPr sz="3600" spc="-10" dirty="0"/>
              <a:t>Girme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425297" y="1279982"/>
            <a:ext cx="455485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ders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sırasında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aşağıdaki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ekran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görünecektir.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Ayrıl</a:t>
            </a:r>
            <a:r>
              <a:rPr sz="1800" b="1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butonu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toplantıdan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çıkabilirsiniz.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88692" y="5701385"/>
            <a:ext cx="1353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Kendi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görüntünüz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494" y="3728465"/>
            <a:ext cx="1473835" cy="646430"/>
          </a:xfrm>
          <a:prstGeom prst="rect">
            <a:avLst/>
          </a:prstGeom>
          <a:solidFill>
            <a:srgbClr val="FFFFCC"/>
          </a:solidFill>
          <a:ln w="28574">
            <a:solidFill>
              <a:srgbClr val="FF0000"/>
            </a:solidFill>
          </a:ln>
        </p:spPr>
        <p:txBody>
          <a:bodyPr vert="horz" wrap="square" lIns="0" tIns="97790" rIns="0" bIns="0" rtlCol="0">
            <a:spAutoFit/>
          </a:bodyPr>
          <a:lstStyle/>
          <a:p>
            <a:pPr marL="367665" marR="132080" indent="-231775">
              <a:lnSpc>
                <a:spcPct val="100000"/>
              </a:lnSpc>
              <a:spcBef>
                <a:spcPts val="770"/>
              </a:spcBef>
            </a:pPr>
            <a:r>
              <a:rPr sz="1400" spc="-10" dirty="0">
                <a:latin typeface="Calibri Light"/>
                <a:cs typeface="Calibri Light"/>
              </a:rPr>
              <a:t>Öğretim</a:t>
            </a:r>
            <a:r>
              <a:rPr sz="1400" spc="-15" dirty="0">
                <a:latin typeface="Calibri Light"/>
                <a:cs typeface="Calibri Light"/>
              </a:rPr>
              <a:t> </a:t>
            </a:r>
            <a:r>
              <a:rPr sz="1400" spc="-10" dirty="0">
                <a:latin typeface="Calibri Light"/>
                <a:cs typeface="Calibri Light"/>
              </a:rPr>
              <a:t>elemanı görüntüsü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21218" y="4665726"/>
            <a:ext cx="911860" cy="647700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</a:ln>
        </p:spPr>
        <p:txBody>
          <a:bodyPr vert="horz" wrap="square" lIns="0" tIns="99060" rIns="0" bIns="0" rtlCol="0">
            <a:spAutoFit/>
          </a:bodyPr>
          <a:lstStyle/>
          <a:p>
            <a:pPr marL="108585" marR="101600" indent="93980">
              <a:lnSpc>
                <a:spcPct val="100000"/>
              </a:lnSpc>
              <a:spcBef>
                <a:spcPts val="780"/>
              </a:spcBef>
            </a:pPr>
            <a:r>
              <a:rPr sz="1400" spc="-10" dirty="0">
                <a:latin typeface="Calibri Light"/>
                <a:cs typeface="Calibri Light"/>
              </a:rPr>
              <a:t>Sohbet penceresi</a:t>
            </a:r>
            <a:endParaRPr sz="1400">
              <a:latin typeface="Calibri Light"/>
              <a:cs typeface="Calibri Ligh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97152" y="3233927"/>
            <a:ext cx="6643370" cy="3388360"/>
            <a:chOff x="1597152" y="3233927"/>
            <a:chExt cx="6643370" cy="3388360"/>
          </a:xfrm>
        </p:grpSpPr>
        <p:sp>
          <p:nvSpPr>
            <p:cNvPr id="14" name="object 14"/>
            <p:cNvSpPr/>
            <p:nvPr/>
          </p:nvSpPr>
          <p:spPr>
            <a:xfrm>
              <a:off x="7799069" y="4421886"/>
              <a:ext cx="422275" cy="568325"/>
            </a:xfrm>
            <a:custGeom>
              <a:avLst/>
              <a:gdLst/>
              <a:ahLst/>
              <a:cxnLst/>
              <a:rect l="l" t="t" r="r" b="b"/>
              <a:pathLst>
                <a:path w="422275" h="568325">
                  <a:moveTo>
                    <a:pt x="0" y="0"/>
                  </a:moveTo>
                  <a:lnTo>
                    <a:pt x="422021" y="568325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5708" y="3233927"/>
              <a:ext cx="2230373" cy="27698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09287" y="5532120"/>
              <a:ext cx="1671827" cy="108966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16202" y="4030218"/>
              <a:ext cx="1016000" cy="0"/>
            </a:xfrm>
            <a:custGeom>
              <a:avLst/>
              <a:gdLst/>
              <a:ahLst/>
              <a:cxnLst/>
              <a:rect l="l" t="t" r="r" b="b"/>
              <a:pathLst>
                <a:path w="1016000">
                  <a:moveTo>
                    <a:pt x="1015746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396733" y="1546097"/>
            <a:ext cx="1473835" cy="647700"/>
          </a:xfrm>
          <a:prstGeom prst="rect">
            <a:avLst/>
          </a:prstGeom>
          <a:solidFill>
            <a:srgbClr val="FFFFCC"/>
          </a:solidFill>
          <a:ln w="28575">
            <a:solidFill>
              <a:srgbClr val="FF0000"/>
            </a:solidFill>
          </a:ln>
        </p:spPr>
        <p:txBody>
          <a:bodyPr vert="horz" wrap="square" lIns="0" tIns="98425" rIns="0" bIns="0" rtlCol="0">
            <a:spAutoFit/>
          </a:bodyPr>
          <a:lstStyle/>
          <a:p>
            <a:pPr marL="332740" marR="325755" indent="120014">
              <a:lnSpc>
                <a:spcPct val="100000"/>
              </a:lnSpc>
              <a:spcBef>
                <a:spcPts val="775"/>
              </a:spcBef>
            </a:pPr>
            <a:r>
              <a:rPr sz="1400" spc="-10" dirty="0">
                <a:latin typeface="Calibri Light"/>
                <a:cs typeface="Calibri Light"/>
              </a:rPr>
              <a:t>Toplantı seçenekleri</a:t>
            </a:r>
            <a:endParaRPr sz="1400">
              <a:latin typeface="Calibri Light"/>
              <a:cs typeface="Calibri Light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68746" y="1870710"/>
            <a:ext cx="2002789" cy="4764405"/>
          </a:xfrm>
          <a:custGeom>
            <a:avLst/>
            <a:gdLst/>
            <a:ahLst/>
            <a:cxnLst/>
            <a:rect l="l" t="t" r="r" b="b"/>
            <a:pathLst>
              <a:path w="2002790" h="4764405">
                <a:moveTo>
                  <a:pt x="0" y="4764024"/>
                </a:moveTo>
                <a:lnTo>
                  <a:pt x="2002536" y="4764024"/>
                </a:lnTo>
                <a:lnTo>
                  <a:pt x="2002536" y="806196"/>
                </a:lnTo>
                <a:lnTo>
                  <a:pt x="0" y="806196"/>
                </a:lnTo>
                <a:lnTo>
                  <a:pt x="0" y="4764024"/>
                </a:lnTo>
                <a:close/>
              </a:path>
              <a:path w="2002790" h="4764405">
                <a:moveTo>
                  <a:pt x="579120" y="401574"/>
                </a:moveTo>
                <a:lnTo>
                  <a:pt x="1427860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29</a:t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07542" y="609676"/>
            <a:ext cx="276288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10" dirty="0"/>
              <a:t>Teams</a:t>
            </a:r>
            <a:r>
              <a:rPr sz="4400" spc="-130" dirty="0"/>
              <a:t> </a:t>
            </a:r>
            <a:r>
              <a:rPr sz="4400" spc="-10" dirty="0"/>
              <a:t>Nedir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707542" y="1508252"/>
            <a:ext cx="7234555" cy="415988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>
              <a:lnSpc>
                <a:spcPts val="1939"/>
              </a:lnSpc>
              <a:spcBef>
                <a:spcPts val="345"/>
              </a:spcBef>
            </a:pPr>
            <a:r>
              <a:rPr sz="1800" b="1" dirty="0">
                <a:latin typeface="Calibri"/>
                <a:cs typeface="Calibri"/>
              </a:rPr>
              <a:t>Microsoft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Teams,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İnternet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üzerinden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eş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zamanlı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(senkron)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iletişim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kurmak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için </a:t>
            </a:r>
            <a:r>
              <a:rPr sz="1800" dirty="0">
                <a:latin typeface="Calibri"/>
                <a:cs typeface="Calibri"/>
              </a:rPr>
              <a:t>kullanılan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bir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yazılımdır.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15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20" dirty="0">
                <a:latin typeface="Calibri"/>
                <a:cs typeface="Calibri"/>
              </a:rPr>
              <a:t>Teams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ile;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8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Bir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öğretim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elemanının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oluşturduğu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Teams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ekibine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(sınıfa)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üye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olabilir;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9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Üye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olduğunuz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ekipteki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canlı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toplantılara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katılabilir;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8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b="1" dirty="0">
                <a:latin typeface="Calibri"/>
                <a:cs typeface="Calibri"/>
              </a:rPr>
              <a:t>Kayıt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altına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alınmış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toplantıları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sonradan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izleyebilir;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85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spc="-20" dirty="0">
                <a:latin typeface="Calibri"/>
                <a:cs typeface="Calibri"/>
              </a:rPr>
              <a:t>Teams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üzerinde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verilen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ödevleri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teslim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edebilir;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9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spc="-20" dirty="0">
                <a:latin typeface="Calibri"/>
                <a:cs typeface="Calibri"/>
              </a:rPr>
              <a:t>Teams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üzerinden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yapılan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sınavlara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katılabilir;</a:t>
            </a:r>
            <a:endParaRPr sz="18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8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dirty="0">
                <a:latin typeface="Calibri"/>
                <a:cs typeface="Calibri"/>
              </a:rPr>
              <a:t>Anlık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yazılı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mesajlaşma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sohbet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edebilir;</a:t>
            </a:r>
            <a:endParaRPr sz="1800">
              <a:latin typeface="Calibri"/>
              <a:cs typeface="Calibri"/>
            </a:endParaRPr>
          </a:p>
          <a:p>
            <a:pPr marL="355600" marR="1819910" indent="-342900">
              <a:lnSpc>
                <a:spcPts val="1950"/>
              </a:lnSpc>
              <a:spcBef>
                <a:spcPts val="1019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b="1" spc="-20" dirty="0">
                <a:latin typeface="Calibri"/>
                <a:cs typeface="Calibri"/>
              </a:rPr>
              <a:t>Bilgisayar,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tablet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akıllı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cep</a:t>
            </a:r>
            <a:r>
              <a:rPr sz="1800" spc="-10" dirty="0">
                <a:latin typeface="Calibri"/>
                <a:cs typeface="Calibri"/>
              </a:rPr>
              <a:t> telefonundan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Teams’i </a:t>
            </a:r>
            <a:r>
              <a:rPr sz="1800" spc="-10" dirty="0">
                <a:latin typeface="Calibri"/>
                <a:cs typeface="Calibri"/>
              </a:rPr>
              <a:t>kullanabilirsiniz.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881083" y="3243072"/>
            <a:ext cx="1818005" cy="2731135"/>
            <a:chOff x="6881083" y="3243072"/>
            <a:chExt cx="1818005" cy="2731135"/>
          </a:xfrm>
        </p:grpSpPr>
        <p:pic>
          <p:nvPicPr>
            <p:cNvPr id="6" name="object 6" descr="Centro Computer con Microsoft 365 &amp; Microsoft Teams semplifica il ...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72884" y="5176609"/>
              <a:ext cx="1409954" cy="797470"/>
            </a:xfrm>
            <a:prstGeom prst="rect">
              <a:avLst/>
            </a:prstGeom>
          </p:spPr>
        </p:pic>
        <p:pic>
          <p:nvPicPr>
            <p:cNvPr id="7" name="object 7" descr="5 Tips for Virtual Meeting Newbies - GrowthZone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81083" y="3243072"/>
              <a:ext cx="1817908" cy="1929383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77595" y="1365503"/>
            <a:ext cx="8492490" cy="4787265"/>
            <a:chOff x="577595" y="1365503"/>
            <a:chExt cx="8492490" cy="4787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7595" y="1383791"/>
              <a:ext cx="7984235" cy="476859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073645" y="1384553"/>
              <a:ext cx="352425" cy="283845"/>
            </a:xfrm>
            <a:custGeom>
              <a:avLst/>
              <a:gdLst/>
              <a:ahLst/>
              <a:cxnLst/>
              <a:rect l="l" t="t" r="r" b="b"/>
              <a:pathLst>
                <a:path w="352425" h="283844">
                  <a:moveTo>
                    <a:pt x="0" y="283463"/>
                  </a:moveTo>
                  <a:lnTo>
                    <a:pt x="352044" y="283463"/>
                  </a:lnTo>
                  <a:lnTo>
                    <a:pt x="352044" y="0"/>
                  </a:lnTo>
                  <a:lnTo>
                    <a:pt x="0" y="0"/>
                  </a:lnTo>
                  <a:lnTo>
                    <a:pt x="0" y="283463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60436" y="1592579"/>
              <a:ext cx="1003300" cy="646430"/>
            </a:xfrm>
            <a:custGeom>
              <a:avLst/>
              <a:gdLst/>
              <a:ahLst/>
              <a:cxnLst/>
              <a:rect l="l" t="t" r="r" b="b"/>
              <a:pathLst>
                <a:path w="1003300" h="646430">
                  <a:moveTo>
                    <a:pt x="1002792" y="0"/>
                  </a:moveTo>
                  <a:lnTo>
                    <a:pt x="0" y="0"/>
                  </a:lnTo>
                  <a:lnTo>
                    <a:pt x="0" y="646176"/>
                  </a:lnTo>
                  <a:lnTo>
                    <a:pt x="1002792" y="646176"/>
                  </a:lnTo>
                  <a:lnTo>
                    <a:pt x="1002792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60436" y="1592579"/>
              <a:ext cx="1003300" cy="646430"/>
            </a:xfrm>
            <a:custGeom>
              <a:avLst/>
              <a:gdLst/>
              <a:ahLst/>
              <a:cxnLst/>
              <a:rect l="l" t="t" r="r" b="b"/>
              <a:pathLst>
                <a:path w="1003300" h="646430">
                  <a:moveTo>
                    <a:pt x="0" y="646176"/>
                  </a:moveTo>
                  <a:lnTo>
                    <a:pt x="1002792" y="646176"/>
                  </a:lnTo>
                  <a:lnTo>
                    <a:pt x="1002792" y="0"/>
                  </a:lnTo>
                  <a:lnTo>
                    <a:pt x="0" y="0"/>
                  </a:lnTo>
                  <a:lnTo>
                    <a:pt x="0" y="646176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8287639" y="1614042"/>
            <a:ext cx="5518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alibri"/>
                <a:cs typeface="Calibri"/>
              </a:rPr>
              <a:t>Üç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nokta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80744" y="1454277"/>
            <a:ext cx="6819900" cy="3879850"/>
            <a:chOff x="1380744" y="1454277"/>
            <a:chExt cx="6819900" cy="3879850"/>
          </a:xfrm>
        </p:grpSpPr>
        <p:sp>
          <p:nvSpPr>
            <p:cNvPr id="10" name="object 10"/>
            <p:cNvSpPr/>
            <p:nvPr/>
          </p:nvSpPr>
          <p:spPr>
            <a:xfrm>
              <a:off x="7413497" y="1463802"/>
              <a:ext cx="647700" cy="453390"/>
            </a:xfrm>
            <a:custGeom>
              <a:avLst/>
              <a:gdLst/>
              <a:ahLst/>
              <a:cxnLst/>
              <a:rect l="l" t="t" r="r" b="b"/>
              <a:pathLst>
                <a:path w="647700" h="453389">
                  <a:moveTo>
                    <a:pt x="647700" y="452882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0744" y="3272028"/>
              <a:ext cx="1399032" cy="4572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15484" y="3300984"/>
              <a:ext cx="1397508" cy="4572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71444" y="3285744"/>
              <a:ext cx="1399032" cy="4571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80744" y="4876799"/>
              <a:ext cx="1399032" cy="4572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7896" y="4876799"/>
              <a:ext cx="1397507" cy="4572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258305" y="1698498"/>
              <a:ext cx="1923414" cy="1826260"/>
            </a:xfrm>
            <a:custGeom>
              <a:avLst/>
              <a:gdLst/>
              <a:ahLst/>
              <a:cxnLst/>
              <a:rect l="l" t="t" r="r" b="b"/>
              <a:pathLst>
                <a:path w="1923415" h="1826260">
                  <a:moveTo>
                    <a:pt x="0" y="1825752"/>
                  </a:moveTo>
                  <a:lnTo>
                    <a:pt x="1923288" y="1825752"/>
                  </a:lnTo>
                  <a:lnTo>
                    <a:pt x="1923288" y="0"/>
                  </a:lnTo>
                  <a:lnTo>
                    <a:pt x="0" y="0"/>
                  </a:lnTo>
                  <a:lnTo>
                    <a:pt x="0" y="182575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38395" y="1916176"/>
              <a:ext cx="1894839" cy="2488565"/>
            </a:xfrm>
            <a:custGeom>
              <a:avLst/>
              <a:gdLst/>
              <a:ahLst/>
              <a:cxnLst/>
              <a:rect l="l" t="t" r="r" b="b"/>
              <a:pathLst>
                <a:path w="1894839" h="2488565">
                  <a:moveTo>
                    <a:pt x="0" y="2488184"/>
                  </a:moveTo>
                  <a:lnTo>
                    <a:pt x="189458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Teams’de</a:t>
            </a:r>
            <a:r>
              <a:rPr spc="-90" dirty="0"/>
              <a:t> </a:t>
            </a:r>
            <a:r>
              <a:rPr spc="-55" dirty="0"/>
              <a:t>Kamera</a:t>
            </a:r>
            <a:r>
              <a:rPr spc="-130" dirty="0"/>
              <a:t> </a:t>
            </a:r>
            <a:r>
              <a:rPr dirty="0"/>
              <a:t>ve</a:t>
            </a:r>
            <a:r>
              <a:rPr spc="-130" dirty="0"/>
              <a:t> </a:t>
            </a:r>
            <a:r>
              <a:rPr spc="-40" dirty="0"/>
              <a:t>Mikrofon</a:t>
            </a:r>
            <a:r>
              <a:rPr spc="-114" dirty="0"/>
              <a:t> </a:t>
            </a:r>
            <a:r>
              <a:rPr spc="-30" dirty="0"/>
              <a:t>Ayarları</a:t>
            </a:r>
            <a:r>
              <a:rPr spc="-90" dirty="0"/>
              <a:t> </a:t>
            </a:r>
            <a:r>
              <a:rPr dirty="0"/>
              <a:t>ve</a:t>
            </a:r>
            <a:r>
              <a:rPr spc="-95" dirty="0"/>
              <a:t> </a:t>
            </a:r>
            <a:r>
              <a:rPr spc="-100" dirty="0"/>
              <a:t>Test</a:t>
            </a:r>
            <a:r>
              <a:rPr spc="-80" dirty="0"/>
              <a:t> </a:t>
            </a:r>
            <a:r>
              <a:rPr spc="-20" dirty="0"/>
              <a:t>Etme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30</a:t>
            </a:fld>
            <a:endParaRPr spc="-25" dirty="0"/>
          </a:p>
        </p:txBody>
      </p:sp>
      <p:sp>
        <p:nvSpPr>
          <p:cNvPr id="19" name="object 19"/>
          <p:cNvSpPr txBox="1"/>
          <p:nvPr/>
        </p:nvSpPr>
        <p:spPr>
          <a:xfrm>
            <a:off x="1938527" y="4407408"/>
            <a:ext cx="4480560" cy="10534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00330" rIns="0" bIns="0" rtlCol="0">
            <a:spAutoFit/>
          </a:bodyPr>
          <a:lstStyle/>
          <a:p>
            <a:pPr marL="359410" marR="353060" algn="ctr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toplantılardaki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kamera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mikrofon </a:t>
            </a:r>
            <a:r>
              <a:rPr sz="1800" dirty="0">
                <a:latin typeface="Calibri"/>
                <a:cs typeface="Calibri"/>
              </a:rPr>
              <a:t>ayarları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buradaki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üç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nokta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.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.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.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tıklayın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Ayarlar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seçeneğini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seçin.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Teams’de</a:t>
            </a:r>
            <a:r>
              <a:rPr spc="-90" dirty="0"/>
              <a:t> </a:t>
            </a:r>
            <a:r>
              <a:rPr spc="-55" dirty="0"/>
              <a:t>Kamera</a:t>
            </a:r>
            <a:r>
              <a:rPr spc="-130" dirty="0"/>
              <a:t> </a:t>
            </a:r>
            <a:r>
              <a:rPr dirty="0"/>
              <a:t>ve</a:t>
            </a:r>
            <a:r>
              <a:rPr spc="-130" dirty="0"/>
              <a:t> </a:t>
            </a:r>
            <a:r>
              <a:rPr spc="-40" dirty="0"/>
              <a:t>Mikrofon</a:t>
            </a:r>
            <a:r>
              <a:rPr spc="-114" dirty="0"/>
              <a:t> </a:t>
            </a:r>
            <a:r>
              <a:rPr spc="-30" dirty="0"/>
              <a:t>Ayarları</a:t>
            </a:r>
            <a:r>
              <a:rPr spc="-90" dirty="0"/>
              <a:t> </a:t>
            </a:r>
            <a:r>
              <a:rPr dirty="0"/>
              <a:t>ve</a:t>
            </a:r>
            <a:r>
              <a:rPr spc="-95" dirty="0"/>
              <a:t> </a:t>
            </a:r>
            <a:r>
              <a:rPr spc="-100" dirty="0"/>
              <a:t>Test</a:t>
            </a:r>
            <a:r>
              <a:rPr spc="-80" dirty="0"/>
              <a:t> </a:t>
            </a:r>
            <a:r>
              <a:rPr spc="-20" dirty="0"/>
              <a:t>Etme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61523" y="1191702"/>
            <a:ext cx="8086725" cy="5448935"/>
            <a:chOff x="161523" y="1191702"/>
            <a:chExt cx="8086725" cy="544893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523" y="1191702"/>
              <a:ext cx="8086385" cy="54484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6136" y="1356360"/>
              <a:ext cx="7770876" cy="513283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99734" y="2758313"/>
              <a:ext cx="984885" cy="255904"/>
            </a:xfrm>
            <a:custGeom>
              <a:avLst/>
              <a:gdLst/>
              <a:ahLst/>
              <a:cxnLst/>
              <a:rect l="l" t="t" r="r" b="b"/>
              <a:pathLst>
                <a:path w="984885" h="255905">
                  <a:moveTo>
                    <a:pt x="984757" y="25590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502907" y="2606039"/>
            <a:ext cx="2352040" cy="256667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endParaRPr sz="1800">
              <a:latin typeface="Times New Roman"/>
              <a:cs typeface="Times New Roman"/>
            </a:endParaRPr>
          </a:p>
          <a:p>
            <a:pPr marL="132715" marR="124460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Cihazlar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seçeneğinden bilgisayarınıza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bağlı kamera,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mikrofon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ve </a:t>
            </a:r>
            <a:r>
              <a:rPr sz="1800" dirty="0">
                <a:latin typeface="Calibri"/>
                <a:cs typeface="Calibri"/>
              </a:rPr>
              <a:t>hoparlörleri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seçebilir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test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edebilirsiniz.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20774" y="2446782"/>
            <a:ext cx="1420495" cy="335280"/>
          </a:xfrm>
          <a:custGeom>
            <a:avLst/>
            <a:gdLst/>
            <a:ahLst/>
            <a:cxnLst/>
            <a:rect l="l" t="t" r="r" b="b"/>
            <a:pathLst>
              <a:path w="1420495" h="335280">
                <a:moveTo>
                  <a:pt x="0" y="335279"/>
                </a:moveTo>
                <a:lnTo>
                  <a:pt x="1420368" y="335279"/>
                </a:lnTo>
                <a:lnTo>
                  <a:pt x="1420368" y="0"/>
                </a:lnTo>
                <a:lnTo>
                  <a:pt x="0" y="0"/>
                </a:lnTo>
                <a:lnTo>
                  <a:pt x="0" y="335279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15695" y="3357371"/>
            <a:ext cx="1003300" cy="64643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265"/>
              </a:spcBef>
            </a:pPr>
            <a:r>
              <a:rPr sz="1800" b="1" spc="-10" dirty="0">
                <a:latin typeface="Calibri"/>
                <a:cs typeface="Calibri"/>
              </a:rPr>
              <a:t>Cihazlar</a:t>
            </a:r>
            <a:endParaRPr sz="1800">
              <a:latin typeface="Calibri"/>
              <a:cs typeface="Calibri"/>
            </a:endParaRPr>
          </a:p>
          <a:p>
            <a:pPr marL="9652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seçeneği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609725" y="2772536"/>
            <a:ext cx="4903470" cy="3716654"/>
            <a:chOff x="1609725" y="2772536"/>
            <a:chExt cx="4903470" cy="3716654"/>
          </a:xfrm>
        </p:grpSpPr>
        <p:sp>
          <p:nvSpPr>
            <p:cNvPr id="12" name="object 12"/>
            <p:cNvSpPr/>
            <p:nvPr/>
          </p:nvSpPr>
          <p:spPr>
            <a:xfrm>
              <a:off x="1619250" y="2782061"/>
              <a:ext cx="4884420" cy="2353310"/>
            </a:xfrm>
            <a:custGeom>
              <a:avLst/>
              <a:gdLst/>
              <a:ahLst/>
              <a:cxnLst/>
              <a:rect l="l" t="t" r="r" b="b"/>
              <a:pathLst>
                <a:path w="4884420" h="2353310">
                  <a:moveTo>
                    <a:pt x="4841240" y="765555"/>
                  </a:moveTo>
                  <a:lnTo>
                    <a:pt x="4034028" y="545591"/>
                  </a:lnTo>
                </a:path>
                <a:path w="4884420" h="2353310">
                  <a:moveTo>
                    <a:pt x="4862195" y="1080008"/>
                  </a:moveTo>
                  <a:lnTo>
                    <a:pt x="2741676" y="865632"/>
                  </a:lnTo>
                </a:path>
                <a:path w="4884420" h="2353310">
                  <a:moveTo>
                    <a:pt x="4884293" y="1583436"/>
                  </a:moveTo>
                  <a:lnTo>
                    <a:pt x="3694176" y="2353056"/>
                  </a:lnTo>
                </a:path>
                <a:path w="4884420" h="2353310">
                  <a:moveTo>
                    <a:pt x="361188" y="0"/>
                  </a:moveTo>
                  <a:lnTo>
                    <a:pt x="0" y="69380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32403" y="5358383"/>
              <a:ext cx="2679192" cy="1130808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390900" y="5564123"/>
            <a:ext cx="2324100" cy="628015"/>
          </a:xfrm>
          <a:prstGeom prst="rect">
            <a:avLst/>
          </a:prstGeom>
          <a:solidFill>
            <a:srgbClr val="404040">
              <a:alpha val="39999"/>
            </a:srgbClr>
          </a:solidFill>
        </p:spPr>
        <p:txBody>
          <a:bodyPr vert="horz" wrap="square" lIns="0" tIns="25400" rIns="0" bIns="0" rtlCol="0">
            <a:spAutoFit/>
          </a:bodyPr>
          <a:lstStyle/>
          <a:p>
            <a:pPr marL="392430" marR="327025" indent="-59690">
              <a:lnSpc>
                <a:spcPct val="100000"/>
              </a:lnSpc>
              <a:spcBef>
                <a:spcPts val="2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Kamera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ön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izleme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burada</a:t>
            </a:r>
            <a:r>
              <a:rPr sz="18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olacaktır.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31</a:t>
            </a:fld>
            <a:endParaRPr spc="-25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365503" y="2208276"/>
            <a:ext cx="6445250" cy="4512945"/>
            <a:chOff x="1365503" y="2208276"/>
            <a:chExt cx="6445250" cy="45129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5503" y="2208276"/>
              <a:ext cx="6444996" cy="38511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669030" y="6217158"/>
              <a:ext cx="1839595" cy="489584"/>
            </a:xfrm>
            <a:custGeom>
              <a:avLst/>
              <a:gdLst/>
              <a:ahLst/>
              <a:cxnLst/>
              <a:rect l="l" t="t" r="r" b="b"/>
              <a:pathLst>
                <a:path w="1839595" h="489584">
                  <a:moveTo>
                    <a:pt x="1839468" y="0"/>
                  </a:moveTo>
                  <a:lnTo>
                    <a:pt x="0" y="0"/>
                  </a:lnTo>
                  <a:lnTo>
                    <a:pt x="0" y="489203"/>
                  </a:lnTo>
                  <a:lnTo>
                    <a:pt x="1839468" y="489203"/>
                  </a:lnTo>
                  <a:lnTo>
                    <a:pt x="1839468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69030" y="5739307"/>
              <a:ext cx="1839595" cy="967105"/>
            </a:xfrm>
            <a:custGeom>
              <a:avLst/>
              <a:gdLst/>
              <a:ahLst/>
              <a:cxnLst/>
              <a:rect l="l" t="t" r="r" b="b"/>
              <a:pathLst>
                <a:path w="1839595" h="967104">
                  <a:moveTo>
                    <a:pt x="0" y="967054"/>
                  </a:moveTo>
                  <a:lnTo>
                    <a:pt x="1839468" y="967054"/>
                  </a:lnTo>
                  <a:lnTo>
                    <a:pt x="1839468" y="477850"/>
                  </a:lnTo>
                  <a:lnTo>
                    <a:pt x="0" y="477850"/>
                  </a:lnTo>
                  <a:lnTo>
                    <a:pt x="0" y="967054"/>
                  </a:lnTo>
                  <a:close/>
                </a:path>
                <a:path w="1839595" h="967104">
                  <a:moveTo>
                    <a:pt x="1391539" y="499402"/>
                  </a:moveTo>
                  <a:lnTo>
                    <a:pt x="1719961" y="0"/>
                  </a:lnTo>
                </a:path>
              </a:pathLst>
            </a:custGeom>
            <a:ln w="285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821039" y="6464909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585858"/>
                </a:solidFill>
                <a:latin typeface="Calibri"/>
                <a:cs typeface="Calibri"/>
              </a:rPr>
              <a:t>32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Teams’de</a:t>
            </a:r>
            <a:r>
              <a:rPr spc="-90" dirty="0"/>
              <a:t> </a:t>
            </a:r>
            <a:r>
              <a:rPr spc="-55" dirty="0"/>
              <a:t>Kamera</a:t>
            </a:r>
            <a:r>
              <a:rPr spc="-130" dirty="0"/>
              <a:t> </a:t>
            </a:r>
            <a:r>
              <a:rPr dirty="0"/>
              <a:t>ve</a:t>
            </a:r>
            <a:r>
              <a:rPr spc="-130" dirty="0"/>
              <a:t> </a:t>
            </a:r>
            <a:r>
              <a:rPr spc="-40" dirty="0"/>
              <a:t>Mikrofon</a:t>
            </a:r>
            <a:r>
              <a:rPr spc="-114" dirty="0"/>
              <a:t> </a:t>
            </a:r>
            <a:r>
              <a:rPr spc="-30" dirty="0"/>
              <a:t>Ayarları</a:t>
            </a:r>
            <a:r>
              <a:rPr spc="-90" dirty="0"/>
              <a:t> </a:t>
            </a:r>
            <a:r>
              <a:rPr dirty="0"/>
              <a:t>ve</a:t>
            </a:r>
            <a:r>
              <a:rPr spc="-95" dirty="0"/>
              <a:t> </a:t>
            </a:r>
            <a:r>
              <a:rPr spc="-100" dirty="0"/>
              <a:t>Test</a:t>
            </a:r>
            <a:r>
              <a:rPr spc="-80" dirty="0"/>
              <a:t> </a:t>
            </a:r>
            <a:r>
              <a:rPr spc="-20" dirty="0"/>
              <a:t>Etme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063110" y="6297574"/>
            <a:ext cx="10496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latin typeface="Calibri"/>
                <a:cs typeface="Calibri"/>
              </a:rPr>
              <a:t>Testi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bitirin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45819" y="1323847"/>
            <a:ext cx="6287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35" dirty="0">
                <a:latin typeface="Calibri"/>
                <a:cs typeface="Calibri"/>
              </a:rPr>
              <a:t>Test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araması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yaptığınızda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sesiniz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kaydedilip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size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dinlettirilecek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bu </a:t>
            </a:r>
            <a:r>
              <a:rPr sz="1800" dirty="0">
                <a:latin typeface="Calibri"/>
                <a:cs typeface="Calibri"/>
              </a:rPr>
              <a:t>şekilde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ayar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yapmanız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sağlanacaktır.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0" y="5551932"/>
            <a:ext cx="725424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/>
              <a:t>Teams’de</a:t>
            </a:r>
            <a:r>
              <a:rPr spc="-90" dirty="0"/>
              <a:t> </a:t>
            </a:r>
            <a:r>
              <a:rPr spc="-55" dirty="0"/>
              <a:t>Kamera</a:t>
            </a:r>
            <a:r>
              <a:rPr spc="-130" dirty="0"/>
              <a:t> </a:t>
            </a:r>
            <a:r>
              <a:rPr dirty="0"/>
              <a:t>ve</a:t>
            </a:r>
            <a:r>
              <a:rPr spc="-130" dirty="0"/>
              <a:t> </a:t>
            </a:r>
            <a:r>
              <a:rPr spc="-40" dirty="0"/>
              <a:t>Mikrofon</a:t>
            </a:r>
            <a:r>
              <a:rPr spc="-114" dirty="0"/>
              <a:t> </a:t>
            </a:r>
            <a:r>
              <a:rPr spc="-30" dirty="0"/>
              <a:t>Ayarları</a:t>
            </a:r>
            <a:r>
              <a:rPr spc="-90" dirty="0"/>
              <a:t> </a:t>
            </a:r>
            <a:r>
              <a:rPr dirty="0"/>
              <a:t>ve</a:t>
            </a:r>
            <a:r>
              <a:rPr spc="-95" dirty="0"/>
              <a:t> </a:t>
            </a:r>
            <a:r>
              <a:rPr spc="-100" dirty="0"/>
              <a:t>Test</a:t>
            </a:r>
            <a:r>
              <a:rPr spc="-80" dirty="0"/>
              <a:t> </a:t>
            </a:r>
            <a:r>
              <a:rPr spc="-20" dirty="0"/>
              <a:t>Etme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15112" y="1069860"/>
            <a:ext cx="8231505" cy="5465445"/>
            <a:chOff x="515112" y="1069860"/>
            <a:chExt cx="8231505" cy="54654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112" y="1069860"/>
              <a:ext cx="8231124" cy="511149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7136" y="1261871"/>
              <a:ext cx="7860792" cy="474116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13460" y="5887211"/>
              <a:ext cx="7266940" cy="641985"/>
            </a:xfrm>
            <a:custGeom>
              <a:avLst/>
              <a:gdLst/>
              <a:ahLst/>
              <a:cxnLst/>
              <a:rect l="l" t="t" r="r" b="b"/>
              <a:pathLst>
                <a:path w="7266940" h="641984">
                  <a:moveTo>
                    <a:pt x="7266432" y="0"/>
                  </a:moveTo>
                  <a:lnTo>
                    <a:pt x="0" y="0"/>
                  </a:lnTo>
                  <a:lnTo>
                    <a:pt x="0" y="641604"/>
                  </a:lnTo>
                  <a:lnTo>
                    <a:pt x="7266432" y="641604"/>
                  </a:lnTo>
                  <a:lnTo>
                    <a:pt x="7266432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13460" y="5887211"/>
              <a:ext cx="7266940" cy="641985"/>
            </a:xfrm>
            <a:custGeom>
              <a:avLst/>
              <a:gdLst/>
              <a:ahLst/>
              <a:cxnLst/>
              <a:rect l="l" t="t" r="r" b="b"/>
              <a:pathLst>
                <a:path w="7266940" h="641984">
                  <a:moveTo>
                    <a:pt x="0" y="641604"/>
                  </a:moveTo>
                  <a:lnTo>
                    <a:pt x="7266432" y="641604"/>
                  </a:lnTo>
                  <a:lnTo>
                    <a:pt x="7266432" y="0"/>
                  </a:lnTo>
                  <a:lnTo>
                    <a:pt x="0" y="0"/>
                  </a:lnTo>
                  <a:lnTo>
                    <a:pt x="0" y="64160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70228" y="5906820"/>
            <a:ext cx="69538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alibri"/>
                <a:cs typeface="Calibri"/>
              </a:rPr>
              <a:t>Test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sonuçları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buradan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görüp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sorun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yoksa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Kapat’ı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tıklayın;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eğer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sorun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varsa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cihaz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ayarlarına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giderek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ayarlama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yapabilirsiniz.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44161" y="5596890"/>
            <a:ext cx="875030" cy="417830"/>
          </a:xfrm>
          <a:custGeom>
            <a:avLst/>
            <a:gdLst/>
            <a:ahLst/>
            <a:cxnLst/>
            <a:rect l="l" t="t" r="r" b="b"/>
            <a:pathLst>
              <a:path w="875029" h="417829">
                <a:moveTo>
                  <a:pt x="112140" y="417550"/>
                </a:moveTo>
                <a:lnTo>
                  <a:pt x="0" y="0"/>
                </a:lnTo>
              </a:path>
              <a:path w="875029" h="417829">
                <a:moveTo>
                  <a:pt x="771143" y="417550"/>
                </a:moveTo>
                <a:lnTo>
                  <a:pt x="875029" y="0"/>
                </a:lnTo>
              </a:path>
            </a:pathLst>
          </a:custGeom>
          <a:ln w="28575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33</a:t>
            </a:fld>
            <a:endParaRPr spc="-25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85394" y="540207"/>
            <a:ext cx="82708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45" dirty="0"/>
              <a:t>Yapılan</a:t>
            </a:r>
            <a:r>
              <a:rPr spc="-114" dirty="0"/>
              <a:t> </a:t>
            </a:r>
            <a:r>
              <a:rPr dirty="0"/>
              <a:t>Canlı</a:t>
            </a:r>
            <a:r>
              <a:rPr spc="-70" dirty="0"/>
              <a:t> </a:t>
            </a:r>
            <a:r>
              <a:rPr spc="-50" dirty="0"/>
              <a:t>Yayınların</a:t>
            </a:r>
            <a:r>
              <a:rPr spc="-105" dirty="0"/>
              <a:t> </a:t>
            </a:r>
            <a:r>
              <a:rPr spc="-35" dirty="0"/>
              <a:t>Kayıtlarına</a:t>
            </a:r>
            <a:r>
              <a:rPr spc="-90" dirty="0"/>
              <a:t> </a:t>
            </a:r>
            <a:r>
              <a:rPr spc="-10" dirty="0"/>
              <a:t>Ulaşma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5240" y="950963"/>
            <a:ext cx="9113520" cy="5506720"/>
            <a:chOff x="15240" y="950963"/>
            <a:chExt cx="9113520" cy="55067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" y="950963"/>
              <a:ext cx="9113520" cy="55062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7263" y="1143000"/>
              <a:ext cx="8743188" cy="51358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951220" y="2354579"/>
            <a:ext cx="3055620" cy="163068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00"/>
              </a:spcBef>
            </a:pP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toplantı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bittikten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birkaç</a:t>
            </a:r>
            <a:endParaRPr sz="1800">
              <a:latin typeface="Calibri"/>
              <a:cs typeface="Calibri"/>
            </a:endParaRPr>
          </a:p>
          <a:p>
            <a:pPr marL="377825" marR="370205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Calibri"/>
                <a:cs typeface="Calibri"/>
              </a:rPr>
              <a:t>dakika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sonra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dersin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kayıt </a:t>
            </a:r>
            <a:r>
              <a:rPr sz="1800" dirty="0">
                <a:latin typeface="Calibri"/>
                <a:cs typeface="Calibri"/>
              </a:rPr>
              <a:t>bağlantısı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«</a:t>
            </a:r>
            <a:r>
              <a:rPr sz="1800" b="1" spc="-10" dirty="0">
                <a:latin typeface="Calibri"/>
                <a:cs typeface="Calibri"/>
              </a:rPr>
              <a:t>Gönderiler</a:t>
            </a:r>
            <a:r>
              <a:rPr sz="1800" spc="-10" dirty="0">
                <a:latin typeface="Calibri"/>
                <a:cs typeface="Calibri"/>
              </a:rPr>
              <a:t>»</a:t>
            </a:r>
            <a:endParaRPr sz="1800">
              <a:latin typeface="Calibri"/>
              <a:cs typeface="Calibri"/>
            </a:endParaRPr>
          </a:p>
          <a:p>
            <a:pPr marL="124460" marR="117475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sekmesinde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tarih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sırasına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göre </a:t>
            </a:r>
            <a:r>
              <a:rPr sz="1800" spc="-10" dirty="0">
                <a:latin typeface="Calibri"/>
                <a:cs typeface="Calibri"/>
              </a:rPr>
              <a:t>oluşacaktır.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335273" y="1572005"/>
            <a:ext cx="706120" cy="264160"/>
          </a:xfrm>
          <a:custGeom>
            <a:avLst/>
            <a:gdLst/>
            <a:ahLst/>
            <a:cxnLst/>
            <a:rect l="l" t="t" r="r" b="b"/>
            <a:pathLst>
              <a:path w="706120" h="264160">
                <a:moveTo>
                  <a:pt x="0" y="263651"/>
                </a:moveTo>
                <a:lnTo>
                  <a:pt x="705612" y="263651"/>
                </a:lnTo>
                <a:lnTo>
                  <a:pt x="705612" y="0"/>
                </a:lnTo>
                <a:lnTo>
                  <a:pt x="0" y="0"/>
                </a:lnTo>
                <a:lnTo>
                  <a:pt x="0" y="263651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76400" y="2002535"/>
            <a:ext cx="1325880" cy="64643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1800" b="1" spc="-10" dirty="0">
                <a:latin typeface="Calibri"/>
                <a:cs typeface="Calibri"/>
              </a:rPr>
              <a:t>Gönderiler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Sekmesi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03042" y="1815845"/>
            <a:ext cx="4257675" cy="2720975"/>
          </a:xfrm>
          <a:custGeom>
            <a:avLst/>
            <a:gdLst/>
            <a:ahLst/>
            <a:cxnLst/>
            <a:rect l="l" t="t" r="r" b="b"/>
            <a:pathLst>
              <a:path w="4257675" h="2720975">
                <a:moveTo>
                  <a:pt x="0" y="186436"/>
                </a:moveTo>
                <a:lnTo>
                  <a:pt x="331088" y="0"/>
                </a:lnTo>
              </a:path>
              <a:path w="4257675" h="2720975">
                <a:moveTo>
                  <a:pt x="4257675" y="2170176"/>
                </a:moveTo>
                <a:lnTo>
                  <a:pt x="2721863" y="272072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212335" y="5498591"/>
            <a:ext cx="4479290" cy="105156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23749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870"/>
              </a:spcBef>
            </a:pPr>
            <a:r>
              <a:rPr sz="1800" dirty="0">
                <a:latin typeface="Calibri"/>
                <a:cs typeface="Calibri"/>
              </a:rPr>
              <a:t>Bu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bağlantıya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tıklayarak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dersin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kaydını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izleyebilirsiniz.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64785" y="5135117"/>
            <a:ext cx="126364" cy="359410"/>
          </a:xfrm>
          <a:custGeom>
            <a:avLst/>
            <a:gdLst/>
            <a:ahLst/>
            <a:cxnLst/>
            <a:rect l="l" t="t" r="r" b="b"/>
            <a:pathLst>
              <a:path w="126364" h="359410">
                <a:moveTo>
                  <a:pt x="125856" y="359028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34</a:t>
            </a:fld>
            <a:endParaRPr spc="-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42747" y="1500758"/>
            <a:ext cx="8300720" cy="4897755"/>
            <a:chOff x="642747" y="1500758"/>
            <a:chExt cx="8300720" cy="48977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272" y="1510283"/>
              <a:ext cx="7648956" cy="48783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47509" y="1505521"/>
              <a:ext cx="7658734" cy="4888230"/>
            </a:xfrm>
            <a:custGeom>
              <a:avLst/>
              <a:gdLst/>
              <a:ahLst/>
              <a:cxnLst/>
              <a:rect l="l" t="t" r="r" b="b"/>
              <a:pathLst>
                <a:path w="7658734" h="4888230">
                  <a:moveTo>
                    <a:pt x="0" y="4887849"/>
                  </a:moveTo>
                  <a:lnTo>
                    <a:pt x="7658481" y="4887849"/>
                  </a:lnTo>
                  <a:lnTo>
                    <a:pt x="7658481" y="0"/>
                  </a:lnTo>
                  <a:lnTo>
                    <a:pt x="0" y="0"/>
                  </a:lnTo>
                  <a:lnTo>
                    <a:pt x="0" y="4887849"/>
                  </a:lnTo>
                  <a:close/>
                </a:path>
              </a:pathLst>
            </a:custGeom>
            <a:ln w="9525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79520" y="2813303"/>
              <a:ext cx="1327785" cy="1316990"/>
            </a:xfrm>
            <a:custGeom>
              <a:avLst/>
              <a:gdLst/>
              <a:ahLst/>
              <a:cxnLst/>
              <a:rect l="l" t="t" r="r" b="b"/>
              <a:pathLst>
                <a:path w="1327785" h="1316989">
                  <a:moveTo>
                    <a:pt x="432816" y="236220"/>
                  </a:moveTo>
                  <a:lnTo>
                    <a:pt x="0" y="236220"/>
                  </a:lnTo>
                  <a:lnTo>
                    <a:pt x="0" y="425196"/>
                  </a:lnTo>
                  <a:lnTo>
                    <a:pt x="432816" y="425196"/>
                  </a:lnTo>
                  <a:lnTo>
                    <a:pt x="432816" y="236220"/>
                  </a:lnTo>
                  <a:close/>
                </a:path>
                <a:path w="1327785" h="1316989">
                  <a:moveTo>
                    <a:pt x="432816" y="0"/>
                  </a:moveTo>
                  <a:lnTo>
                    <a:pt x="0" y="0"/>
                  </a:lnTo>
                  <a:lnTo>
                    <a:pt x="0" y="117348"/>
                  </a:lnTo>
                  <a:lnTo>
                    <a:pt x="432816" y="117348"/>
                  </a:lnTo>
                  <a:lnTo>
                    <a:pt x="432816" y="0"/>
                  </a:lnTo>
                  <a:close/>
                </a:path>
                <a:path w="1327785" h="1316989">
                  <a:moveTo>
                    <a:pt x="1223772" y="1171956"/>
                  </a:moveTo>
                  <a:lnTo>
                    <a:pt x="665988" y="1171956"/>
                  </a:lnTo>
                  <a:lnTo>
                    <a:pt x="665988" y="1316736"/>
                  </a:lnTo>
                  <a:lnTo>
                    <a:pt x="1223772" y="1316736"/>
                  </a:lnTo>
                  <a:lnTo>
                    <a:pt x="1223772" y="1171956"/>
                  </a:lnTo>
                  <a:close/>
                </a:path>
                <a:path w="1327785" h="1316989">
                  <a:moveTo>
                    <a:pt x="1327404" y="164592"/>
                  </a:moveTo>
                  <a:lnTo>
                    <a:pt x="894588" y="164592"/>
                  </a:lnTo>
                  <a:lnTo>
                    <a:pt x="894588" y="353568"/>
                  </a:lnTo>
                  <a:lnTo>
                    <a:pt x="1327404" y="353568"/>
                  </a:lnTo>
                  <a:lnTo>
                    <a:pt x="1327404" y="164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81116" y="3717035"/>
              <a:ext cx="3055620" cy="1630680"/>
            </a:xfrm>
            <a:custGeom>
              <a:avLst/>
              <a:gdLst/>
              <a:ahLst/>
              <a:cxnLst/>
              <a:rect l="l" t="t" r="r" b="b"/>
              <a:pathLst>
                <a:path w="3055620" h="1630679">
                  <a:moveTo>
                    <a:pt x="3055619" y="0"/>
                  </a:moveTo>
                  <a:lnTo>
                    <a:pt x="0" y="0"/>
                  </a:lnTo>
                  <a:lnTo>
                    <a:pt x="0" y="1630679"/>
                  </a:lnTo>
                  <a:lnTo>
                    <a:pt x="3055619" y="1630679"/>
                  </a:lnTo>
                  <a:lnTo>
                    <a:pt x="3055619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881116" y="3717035"/>
              <a:ext cx="3055620" cy="1630680"/>
            </a:xfrm>
            <a:custGeom>
              <a:avLst/>
              <a:gdLst/>
              <a:ahLst/>
              <a:cxnLst/>
              <a:rect l="l" t="t" r="r" b="b"/>
              <a:pathLst>
                <a:path w="3055620" h="1630679">
                  <a:moveTo>
                    <a:pt x="0" y="1630679"/>
                  </a:moveTo>
                  <a:lnTo>
                    <a:pt x="3055619" y="1630679"/>
                  </a:lnTo>
                  <a:lnTo>
                    <a:pt x="3055619" y="0"/>
                  </a:lnTo>
                  <a:lnTo>
                    <a:pt x="0" y="0"/>
                  </a:lnTo>
                  <a:lnTo>
                    <a:pt x="0" y="163067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285394" y="540207"/>
            <a:ext cx="82708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45" dirty="0"/>
              <a:t>Yapılan</a:t>
            </a:r>
            <a:r>
              <a:rPr spc="-114" dirty="0"/>
              <a:t> </a:t>
            </a:r>
            <a:r>
              <a:rPr dirty="0"/>
              <a:t>Canlı</a:t>
            </a:r>
            <a:r>
              <a:rPr spc="-70" dirty="0"/>
              <a:t> </a:t>
            </a:r>
            <a:r>
              <a:rPr spc="-50" dirty="0"/>
              <a:t>Yayınların</a:t>
            </a:r>
            <a:r>
              <a:rPr spc="-105" dirty="0"/>
              <a:t> </a:t>
            </a:r>
            <a:r>
              <a:rPr spc="-35" dirty="0"/>
              <a:t>Kayıtlarına</a:t>
            </a:r>
            <a:r>
              <a:rPr spc="-90" dirty="0"/>
              <a:t> </a:t>
            </a:r>
            <a:r>
              <a:rPr spc="-10" dirty="0"/>
              <a:t>Ulaşma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303009" y="4093845"/>
            <a:ext cx="22123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Canlı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toplantı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kayıtlarını </a:t>
            </a:r>
            <a:r>
              <a:rPr sz="1800" dirty="0">
                <a:latin typeface="Calibri"/>
                <a:cs typeface="Calibri"/>
              </a:rPr>
              <a:t>buradan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tıklayıp izleyebilirsiniz.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55777" y="1284477"/>
            <a:ext cx="4683760" cy="2728595"/>
            <a:chOff x="255777" y="1284477"/>
            <a:chExt cx="4683760" cy="2728595"/>
          </a:xfrm>
        </p:grpSpPr>
        <p:sp>
          <p:nvSpPr>
            <p:cNvPr id="12" name="object 12"/>
            <p:cNvSpPr/>
            <p:nvPr/>
          </p:nvSpPr>
          <p:spPr>
            <a:xfrm>
              <a:off x="4213098" y="1908809"/>
              <a:ext cx="707390" cy="265430"/>
            </a:xfrm>
            <a:custGeom>
              <a:avLst/>
              <a:gdLst/>
              <a:ahLst/>
              <a:cxnLst/>
              <a:rect l="l" t="t" r="r" b="b"/>
              <a:pathLst>
                <a:path w="707389" h="265430">
                  <a:moveTo>
                    <a:pt x="0" y="265175"/>
                  </a:moveTo>
                  <a:lnTo>
                    <a:pt x="707136" y="265175"/>
                  </a:lnTo>
                  <a:lnTo>
                    <a:pt x="707136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62127" y="1290827"/>
              <a:ext cx="2478405" cy="2715895"/>
            </a:xfrm>
            <a:custGeom>
              <a:avLst/>
              <a:gdLst/>
              <a:ahLst/>
              <a:cxnLst/>
              <a:rect l="l" t="t" r="r" b="b"/>
              <a:pathLst>
                <a:path w="2478405" h="2715895">
                  <a:moveTo>
                    <a:pt x="2478024" y="0"/>
                  </a:moveTo>
                  <a:lnTo>
                    <a:pt x="0" y="0"/>
                  </a:lnTo>
                  <a:lnTo>
                    <a:pt x="0" y="2715768"/>
                  </a:lnTo>
                  <a:lnTo>
                    <a:pt x="2478024" y="2715768"/>
                  </a:lnTo>
                  <a:lnTo>
                    <a:pt x="2478024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2127" y="1290827"/>
              <a:ext cx="2478405" cy="2715895"/>
            </a:xfrm>
            <a:custGeom>
              <a:avLst/>
              <a:gdLst/>
              <a:ahLst/>
              <a:cxnLst/>
              <a:rect l="l" t="t" r="r" b="b"/>
              <a:pathLst>
                <a:path w="2478405" h="2715895">
                  <a:moveTo>
                    <a:pt x="0" y="2715768"/>
                  </a:moveTo>
                  <a:lnTo>
                    <a:pt x="2478024" y="2715768"/>
                  </a:lnTo>
                  <a:lnTo>
                    <a:pt x="2478024" y="0"/>
                  </a:lnTo>
                  <a:lnTo>
                    <a:pt x="0" y="0"/>
                  </a:lnTo>
                  <a:lnTo>
                    <a:pt x="0" y="2715768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7217" y="1935607"/>
            <a:ext cx="190627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Kayıtları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izlemek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için </a:t>
            </a:r>
            <a:r>
              <a:rPr sz="1800" dirty="0">
                <a:latin typeface="Calibri"/>
                <a:cs typeface="Calibri"/>
              </a:rPr>
              <a:t>ikinci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yol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ise </a:t>
            </a:r>
            <a:r>
              <a:rPr sz="1800" b="1" dirty="0">
                <a:latin typeface="Calibri"/>
                <a:cs typeface="Calibri"/>
              </a:rPr>
              <a:t>Dosyalar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s</a:t>
            </a:r>
            <a:r>
              <a:rPr sz="1800" spc="-10" dirty="0">
                <a:latin typeface="Calibri"/>
                <a:cs typeface="Calibri"/>
              </a:rPr>
              <a:t>ekmesi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altında,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Recordings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klasörünü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açmaktır.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721864" y="1541309"/>
            <a:ext cx="4608830" cy="4233545"/>
            <a:chOff x="2721864" y="1541309"/>
            <a:chExt cx="4608830" cy="4233545"/>
          </a:xfrm>
        </p:grpSpPr>
        <p:sp>
          <p:nvSpPr>
            <p:cNvPr id="17" name="object 17"/>
            <p:cNvSpPr/>
            <p:nvPr/>
          </p:nvSpPr>
          <p:spPr>
            <a:xfrm>
              <a:off x="2740914" y="2039873"/>
              <a:ext cx="3008630" cy="3716020"/>
            </a:xfrm>
            <a:custGeom>
              <a:avLst/>
              <a:gdLst/>
              <a:ahLst/>
              <a:cxnLst/>
              <a:rect l="l" t="t" r="r" b="b"/>
              <a:pathLst>
                <a:path w="3008629" h="3716020">
                  <a:moveTo>
                    <a:pt x="0" y="0"/>
                  </a:moveTo>
                  <a:lnTo>
                    <a:pt x="1471676" y="1015"/>
                  </a:lnTo>
                </a:path>
                <a:path w="3008629" h="3716020">
                  <a:moveTo>
                    <a:pt x="1336548" y="787908"/>
                  </a:moveTo>
                  <a:lnTo>
                    <a:pt x="2043684" y="787908"/>
                  </a:lnTo>
                  <a:lnTo>
                    <a:pt x="2043684" y="524256"/>
                  </a:lnTo>
                  <a:lnTo>
                    <a:pt x="1336548" y="524256"/>
                  </a:lnTo>
                  <a:lnTo>
                    <a:pt x="1336548" y="787908"/>
                  </a:lnTo>
                  <a:close/>
                </a:path>
                <a:path w="3008629" h="3716020">
                  <a:moveTo>
                    <a:pt x="2575560" y="1164336"/>
                  </a:moveTo>
                  <a:lnTo>
                    <a:pt x="2643957" y="1166172"/>
                  </a:lnTo>
                  <a:lnTo>
                    <a:pt x="2703362" y="1171289"/>
                  </a:lnTo>
                  <a:lnTo>
                    <a:pt x="2750210" y="1179094"/>
                  </a:lnTo>
                  <a:lnTo>
                    <a:pt x="2791968" y="1200403"/>
                  </a:lnTo>
                  <a:lnTo>
                    <a:pt x="2791968" y="2403856"/>
                  </a:lnTo>
                  <a:lnTo>
                    <a:pt x="2803001" y="2415263"/>
                  </a:lnTo>
                  <a:lnTo>
                    <a:pt x="2833725" y="2425165"/>
                  </a:lnTo>
                  <a:lnTo>
                    <a:pt x="2880573" y="2432970"/>
                  </a:lnTo>
                  <a:lnTo>
                    <a:pt x="2939978" y="2438087"/>
                  </a:lnTo>
                  <a:lnTo>
                    <a:pt x="3008376" y="2439924"/>
                  </a:lnTo>
                  <a:lnTo>
                    <a:pt x="2939978" y="2441760"/>
                  </a:lnTo>
                  <a:lnTo>
                    <a:pt x="2880573" y="2446877"/>
                  </a:lnTo>
                  <a:lnTo>
                    <a:pt x="2833725" y="2454682"/>
                  </a:lnTo>
                  <a:lnTo>
                    <a:pt x="2803001" y="2464584"/>
                  </a:lnTo>
                  <a:lnTo>
                    <a:pt x="2791968" y="2475992"/>
                  </a:lnTo>
                  <a:lnTo>
                    <a:pt x="2791968" y="3679444"/>
                  </a:lnTo>
                  <a:lnTo>
                    <a:pt x="2780934" y="3690846"/>
                  </a:lnTo>
                  <a:lnTo>
                    <a:pt x="2750210" y="3700748"/>
                  </a:lnTo>
                  <a:lnTo>
                    <a:pt x="2703362" y="3708554"/>
                  </a:lnTo>
                  <a:lnTo>
                    <a:pt x="2643957" y="3713673"/>
                  </a:lnTo>
                  <a:lnTo>
                    <a:pt x="2575560" y="3715512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00877" y="1541309"/>
              <a:ext cx="229213" cy="233604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35</a:t>
            </a:fld>
            <a:endParaRPr spc="-2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285394" y="540207"/>
            <a:ext cx="82708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45" dirty="0"/>
              <a:t>Yapılan</a:t>
            </a:r>
            <a:r>
              <a:rPr spc="-114" dirty="0"/>
              <a:t> </a:t>
            </a:r>
            <a:r>
              <a:rPr dirty="0"/>
              <a:t>Canlı</a:t>
            </a:r>
            <a:r>
              <a:rPr spc="-70" dirty="0"/>
              <a:t> </a:t>
            </a:r>
            <a:r>
              <a:rPr spc="-50" dirty="0"/>
              <a:t>Yayınların</a:t>
            </a:r>
            <a:r>
              <a:rPr spc="-105" dirty="0"/>
              <a:t> </a:t>
            </a:r>
            <a:r>
              <a:rPr spc="-35" dirty="0"/>
              <a:t>Kayıtlarına</a:t>
            </a:r>
            <a:r>
              <a:rPr spc="-90" dirty="0"/>
              <a:t> </a:t>
            </a:r>
            <a:r>
              <a:rPr spc="-10" dirty="0"/>
              <a:t>Ulaşma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33172" y="2872739"/>
            <a:ext cx="2019300" cy="165227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262890" rIns="0" bIns="0" rtlCol="0">
            <a:spAutoFit/>
          </a:bodyPr>
          <a:lstStyle/>
          <a:p>
            <a:pPr marL="448945" algn="just">
              <a:lnSpc>
                <a:spcPct val="100000"/>
              </a:lnSpc>
              <a:spcBef>
                <a:spcPts val="2070"/>
              </a:spcBef>
            </a:pPr>
            <a:r>
              <a:rPr sz="1800" dirty="0">
                <a:latin typeface="Calibri"/>
                <a:cs typeface="Calibri"/>
              </a:rPr>
              <a:t>Dersin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kaydı</a:t>
            </a:r>
            <a:endParaRPr sz="1800">
              <a:latin typeface="Calibri"/>
              <a:cs typeface="Calibri"/>
            </a:endParaRPr>
          </a:p>
          <a:p>
            <a:pPr marL="180340" marR="173990" indent="65405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öğretim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elemanı </a:t>
            </a:r>
            <a:r>
              <a:rPr sz="1800" dirty="0">
                <a:latin typeface="Calibri"/>
                <a:cs typeface="Calibri"/>
              </a:rPr>
              <a:t>izin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verdiği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sürece </a:t>
            </a:r>
            <a:r>
              <a:rPr sz="1800" dirty="0">
                <a:latin typeface="Calibri"/>
                <a:cs typeface="Calibri"/>
              </a:rPr>
              <a:t>izlenmeye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açıktır.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519172" y="1391411"/>
            <a:ext cx="6151245" cy="5047615"/>
            <a:chOff x="2519172" y="1391411"/>
            <a:chExt cx="6151245" cy="50476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19172" y="1391411"/>
              <a:ext cx="6150864" cy="50474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514344" y="1837943"/>
              <a:ext cx="620395" cy="190500"/>
            </a:xfrm>
            <a:custGeom>
              <a:avLst/>
              <a:gdLst/>
              <a:ahLst/>
              <a:cxnLst/>
              <a:rect l="l" t="t" r="r" b="b"/>
              <a:pathLst>
                <a:path w="620395" h="190500">
                  <a:moveTo>
                    <a:pt x="620268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620268" y="190500"/>
                  </a:lnTo>
                  <a:lnTo>
                    <a:pt x="6202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324600" y="5561076"/>
              <a:ext cx="570230" cy="309880"/>
            </a:xfrm>
            <a:custGeom>
              <a:avLst/>
              <a:gdLst/>
              <a:ahLst/>
              <a:cxnLst/>
              <a:rect l="l" t="t" r="r" b="b"/>
              <a:pathLst>
                <a:path w="570229" h="309879">
                  <a:moveTo>
                    <a:pt x="569976" y="0"/>
                  </a:moveTo>
                  <a:lnTo>
                    <a:pt x="0" y="0"/>
                  </a:lnTo>
                  <a:lnTo>
                    <a:pt x="0" y="309372"/>
                  </a:lnTo>
                  <a:lnTo>
                    <a:pt x="569976" y="309372"/>
                  </a:lnTo>
                  <a:lnTo>
                    <a:pt x="56997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27606" y="1422386"/>
              <a:ext cx="230876" cy="232183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36</a:t>
            </a:fld>
            <a:endParaRPr spc="-25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0983" y="1249567"/>
            <a:ext cx="7649209" cy="4638040"/>
            <a:chOff x="380983" y="1249567"/>
            <a:chExt cx="7649209" cy="463804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0983" y="1249567"/>
              <a:ext cx="7648988" cy="463783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5591" y="1414271"/>
              <a:ext cx="7333488" cy="432206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059935" y="5501640"/>
            <a:ext cx="4480560" cy="10534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80"/>
              </a:spcBef>
            </a:pPr>
            <a:endParaRPr sz="1800">
              <a:latin typeface="Times New Roman"/>
              <a:cs typeface="Times New Roman"/>
            </a:endParaRPr>
          </a:p>
          <a:p>
            <a:pPr marL="44005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Sınavlara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Gönderilerden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ulaşabilirsiniz.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52394" y="1736598"/>
            <a:ext cx="707390" cy="264160"/>
          </a:xfrm>
          <a:custGeom>
            <a:avLst/>
            <a:gdLst/>
            <a:ahLst/>
            <a:cxnLst/>
            <a:rect l="l" t="t" r="r" b="b"/>
            <a:pathLst>
              <a:path w="707389" h="264160">
                <a:moveTo>
                  <a:pt x="0" y="263651"/>
                </a:moveTo>
                <a:lnTo>
                  <a:pt x="707135" y="263651"/>
                </a:lnTo>
                <a:lnTo>
                  <a:pt x="707135" y="0"/>
                </a:lnTo>
                <a:lnTo>
                  <a:pt x="0" y="0"/>
                </a:lnTo>
                <a:lnTo>
                  <a:pt x="0" y="263651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19555" y="2167127"/>
            <a:ext cx="1801495" cy="8248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1800" b="1" spc="-10" dirty="0">
                <a:latin typeface="Calibri"/>
                <a:cs typeface="Calibri"/>
              </a:rPr>
              <a:t>Gönderiler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Calibri"/>
                <a:cs typeface="Calibri"/>
              </a:rPr>
              <a:t>Sekmesi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285394" y="540207"/>
            <a:ext cx="55378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45" dirty="0"/>
              <a:t>Yapılan</a:t>
            </a:r>
            <a:r>
              <a:rPr spc="-110" dirty="0"/>
              <a:t> </a:t>
            </a:r>
            <a:r>
              <a:rPr spc="-35" dirty="0"/>
              <a:t>Sınavlara</a:t>
            </a:r>
            <a:r>
              <a:rPr spc="-90" dirty="0"/>
              <a:t> </a:t>
            </a:r>
            <a:r>
              <a:rPr spc="-10" dirty="0"/>
              <a:t>Katılma</a:t>
            </a:r>
          </a:p>
        </p:txBody>
      </p:sp>
      <p:sp>
        <p:nvSpPr>
          <p:cNvPr id="10" name="object 10"/>
          <p:cNvSpPr/>
          <p:nvPr/>
        </p:nvSpPr>
        <p:spPr>
          <a:xfrm>
            <a:off x="2821685" y="1981961"/>
            <a:ext cx="2703830" cy="3520440"/>
          </a:xfrm>
          <a:custGeom>
            <a:avLst/>
            <a:gdLst/>
            <a:ahLst/>
            <a:cxnLst/>
            <a:rect l="l" t="t" r="r" b="b"/>
            <a:pathLst>
              <a:path w="2703829" h="3520440">
                <a:moveTo>
                  <a:pt x="2703576" y="3520186"/>
                </a:moveTo>
                <a:lnTo>
                  <a:pt x="1301496" y="2781300"/>
                </a:lnTo>
              </a:path>
              <a:path w="2703829" h="3520440">
                <a:moveTo>
                  <a:pt x="0" y="186436"/>
                </a:moveTo>
                <a:lnTo>
                  <a:pt x="33108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37</a:t>
            </a:fld>
            <a:endParaRPr spc="-2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15758" y="1168840"/>
            <a:ext cx="8811895" cy="5311775"/>
            <a:chOff x="115758" y="1168840"/>
            <a:chExt cx="8811895" cy="53117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5758" y="1168840"/>
              <a:ext cx="8811899" cy="531124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0415" y="1333499"/>
              <a:ext cx="8496300" cy="499567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581400" y="3683507"/>
              <a:ext cx="365760" cy="82550"/>
            </a:xfrm>
            <a:custGeom>
              <a:avLst/>
              <a:gdLst/>
              <a:ahLst/>
              <a:cxnLst/>
              <a:rect l="l" t="t" r="r" b="b"/>
              <a:pathLst>
                <a:path w="365760" h="82550">
                  <a:moveTo>
                    <a:pt x="365760" y="0"/>
                  </a:moveTo>
                  <a:lnTo>
                    <a:pt x="0" y="0"/>
                  </a:lnTo>
                  <a:lnTo>
                    <a:pt x="0" y="82295"/>
                  </a:lnTo>
                  <a:lnTo>
                    <a:pt x="365760" y="82295"/>
                  </a:lnTo>
                  <a:lnTo>
                    <a:pt x="3657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69589" y="3644010"/>
            <a:ext cx="2571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7E7E7E"/>
                </a:solidFill>
                <a:latin typeface="Calibri"/>
                <a:cs typeface="Calibri"/>
              </a:rPr>
              <a:t>Mert,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2288" y="4596384"/>
            <a:ext cx="3078480" cy="10534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574675" marR="366395" indent="-200025">
              <a:lnSpc>
                <a:spcPct val="100000"/>
              </a:lnSpc>
              <a:spcBef>
                <a:spcPts val="795"/>
              </a:spcBef>
            </a:pPr>
            <a:r>
              <a:rPr sz="1800" dirty="0">
                <a:latin typeface="Calibri"/>
                <a:cs typeface="Calibri"/>
              </a:rPr>
              <a:t>Sınavlardaki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soruları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soru </a:t>
            </a:r>
            <a:r>
              <a:rPr sz="1800" dirty="0">
                <a:latin typeface="Calibri"/>
                <a:cs typeface="Calibri"/>
              </a:rPr>
              <a:t>türüne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göre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buradan yanıtlayabilirseniz.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50970" y="4930902"/>
            <a:ext cx="1402080" cy="104139"/>
          </a:xfrm>
          <a:custGeom>
            <a:avLst/>
            <a:gdLst/>
            <a:ahLst/>
            <a:cxnLst/>
            <a:rect l="l" t="t" r="r" b="b"/>
            <a:pathLst>
              <a:path w="1402079" h="104139">
                <a:moveTo>
                  <a:pt x="1402079" y="0"/>
                </a:moveTo>
                <a:lnTo>
                  <a:pt x="0" y="10363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285394" y="540207"/>
            <a:ext cx="55378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45" dirty="0"/>
              <a:t>Yapılan</a:t>
            </a:r>
            <a:r>
              <a:rPr spc="-110" dirty="0"/>
              <a:t> </a:t>
            </a:r>
            <a:r>
              <a:rPr spc="-35" dirty="0"/>
              <a:t>Sınavlara</a:t>
            </a:r>
            <a:r>
              <a:rPr spc="-90" dirty="0"/>
              <a:t> </a:t>
            </a:r>
            <a:r>
              <a:rPr spc="-10" dirty="0"/>
              <a:t>Katılma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38</a:t>
            </a:fld>
            <a:endParaRPr spc="-2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65138" y="1112460"/>
            <a:ext cx="8738870" cy="5258435"/>
            <a:chOff x="265138" y="1112460"/>
            <a:chExt cx="8738870" cy="52584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5138" y="1112460"/>
              <a:ext cx="8738691" cy="52578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9767" y="1277112"/>
              <a:ext cx="8423148" cy="494233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410455" y="3015995"/>
            <a:ext cx="4479290" cy="10534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117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80"/>
              </a:spcBef>
            </a:pPr>
            <a:endParaRPr sz="1800">
              <a:latin typeface="Times New Roman"/>
              <a:cs typeface="Times New Roman"/>
            </a:endParaRPr>
          </a:p>
          <a:p>
            <a:pPr marL="106045">
              <a:lnSpc>
                <a:spcPct val="100000"/>
              </a:lnSpc>
            </a:pPr>
            <a:r>
              <a:rPr sz="1800" spc="-40" dirty="0">
                <a:latin typeface="Calibri"/>
                <a:cs typeface="Calibri"/>
              </a:rPr>
              <a:t>Test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bittikten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sonra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Gönder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46270" y="4069841"/>
            <a:ext cx="1664335" cy="989965"/>
          </a:xfrm>
          <a:custGeom>
            <a:avLst/>
            <a:gdLst/>
            <a:ahLst/>
            <a:cxnLst/>
            <a:rect l="l" t="t" r="r" b="b"/>
            <a:pathLst>
              <a:path w="1664335" h="989964">
                <a:moveTo>
                  <a:pt x="1663827" y="0"/>
                </a:moveTo>
                <a:lnTo>
                  <a:pt x="0" y="989837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85394" y="540207"/>
            <a:ext cx="55378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45" dirty="0"/>
              <a:t>Yapılan</a:t>
            </a:r>
            <a:r>
              <a:rPr spc="-110" dirty="0"/>
              <a:t> </a:t>
            </a:r>
            <a:r>
              <a:rPr spc="-35" dirty="0"/>
              <a:t>Sınavlara</a:t>
            </a:r>
            <a:r>
              <a:rPr spc="-90" dirty="0"/>
              <a:t> </a:t>
            </a:r>
            <a:r>
              <a:rPr spc="-10" dirty="0"/>
              <a:t>Katılma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39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403656" y="1392428"/>
            <a:ext cx="7409180" cy="197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libri"/>
                <a:cs typeface="Calibri"/>
              </a:rPr>
              <a:t>Teams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yazılımı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diğer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Office365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ürünleri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gibi,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Başkent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Üniversitesi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Microsoft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arasındaki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anlaşma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sonucunda</a:t>
            </a:r>
            <a:endParaRPr sz="1800">
              <a:latin typeface="Calibri"/>
              <a:cs typeface="Calibri"/>
            </a:endParaRPr>
          </a:p>
          <a:p>
            <a:pPr marL="12700" marR="269557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Başkent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Üniversitesi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öğrencileri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tarafından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ücretsiz </a:t>
            </a:r>
            <a:r>
              <a:rPr sz="1800" spc="-10" dirty="0">
                <a:latin typeface="Calibri"/>
                <a:cs typeface="Calibri"/>
              </a:rPr>
              <a:t>kullanılabilir.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sz="1800">
              <a:latin typeface="Calibri"/>
              <a:cs typeface="Calibri"/>
            </a:endParaRPr>
          </a:p>
          <a:p>
            <a:pPr marL="58419" marR="5080">
              <a:lnSpc>
                <a:spcPts val="1939"/>
              </a:lnSpc>
            </a:pPr>
            <a:r>
              <a:rPr sz="1800" spc="-20" dirty="0">
                <a:latin typeface="Calibri"/>
                <a:cs typeface="Calibri"/>
              </a:rPr>
              <a:t>Teams’i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kullanmak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sonraki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slaytlarda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belirtilen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üyelik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kurulum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işlemlerini tamamlamalısınız: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6591" y="3718559"/>
            <a:ext cx="3868420" cy="2161540"/>
          </a:xfrm>
          <a:custGeom>
            <a:avLst/>
            <a:gdLst/>
            <a:ahLst/>
            <a:cxnLst/>
            <a:rect l="l" t="t" r="r" b="b"/>
            <a:pathLst>
              <a:path w="3868420" h="2161540">
                <a:moveTo>
                  <a:pt x="2787396" y="0"/>
                </a:moveTo>
                <a:lnTo>
                  <a:pt x="0" y="0"/>
                </a:lnTo>
                <a:lnTo>
                  <a:pt x="1080516" y="1080515"/>
                </a:lnTo>
                <a:lnTo>
                  <a:pt x="0" y="2161031"/>
                </a:lnTo>
                <a:lnTo>
                  <a:pt x="2787396" y="2161031"/>
                </a:lnTo>
                <a:lnTo>
                  <a:pt x="3867912" y="1080515"/>
                </a:lnTo>
                <a:lnTo>
                  <a:pt x="2787396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19908" y="4324299"/>
            <a:ext cx="1136015" cy="89090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55880" algn="just">
              <a:lnSpc>
                <a:spcPct val="91800"/>
              </a:lnSpc>
              <a:spcBef>
                <a:spcPts val="30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Microsoft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365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Üyesi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Olun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375150" y="3712209"/>
            <a:ext cx="3881120" cy="2174240"/>
            <a:chOff x="4375150" y="3712209"/>
            <a:chExt cx="3881120" cy="2174240"/>
          </a:xfrm>
        </p:grpSpPr>
        <p:sp>
          <p:nvSpPr>
            <p:cNvPr id="8" name="object 8"/>
            <p:cNvSpPr/>
            <p:nvPr/>
          </p:nvSpPr>
          <p:spPr>
            <a:xfrm>
              <a:off x="4381500" y="3718559"/>
              <a:ext cx="3868420" cy="2161540"/>
            </a:xfrm>
            <a:custGeom>
              <a:avLst/>
              <a:gdLst/>
              <a:ahLst/>
              <a:cxnLst/>
              <a:rect l="l" t="t" r="r" b="b"/>
              <a:pathLst>
                <a:path w="3868420" h="2161540">
                  <a:moveTo>
                    <a:pt x="2787396" y="0"/>
                  </a:moveTo>
                  <a:lnTo>
                    <a:pt x="0" y="0"/>
                  </a:lnTo>
                  <a:lnTo>
                    <a:pt x="1080515" y="1080515"/>
                  </a:lnTo>
                  <a:lnTo>
                    <a:pt x="0" y="2161031"/>
                  </a:lnTo>
                  <a:lnTo>
                    <a:pt x="2787396" y="2161031"/>
                  </a:lnTo>
                  <a:lnTo>
                    <a:pt x="3867911" y="1080515"/>
                  </a:lnTo>
                  <a:lnTo>
                    <a:pt x="2787396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81500" y="3718559"/>
              <a:ext cx="3868420" cy="2161540"/>
            </a:xfrm>
            <a:custGeom>
              <a:avLst/>
              <a:gdLst/>
              <a:ahLst/>
              <a:cxnLst/>
              <a:rect l="l" t="t" r="r" b="b"/>
              <a:pathLst>
                <a:path w="3868420" h="2161540">
                  <a:moveTo>
                    <a:pt x="0" y="0"/>
                  </a:moveTo>
                  <a:lnTo>
                    <a:pt x="2787396" y="0"/>
                  </a:lnTo>
                  <a:lnTo>
                    <a:pt x="3867911" y="1080515"/>
                  </a:lnTo>
                  <a:lnTo>
                    <a:pt x="2787396" y="2161031"/>
                  </a:lnTo>
                  <a:lnTo>
                    <a:pt x="0" y="2161031"/>
                  </a:lnTo>
                  <a:lnTo>
                    <a:pt x="1080515" y="1080515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638038" y="4324299"/>
            <a:ext cx="1409700" cy="890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ts val="2305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Teams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205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Uygulamasını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00"/>
              </a:lnSpc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Kurun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94943" y="4380357"/>
            <a:ext cx="4324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0" dirty="0">
                <a:solidFill>
                  <a:srgbClr val="4471C4"/>
                </a:solidFill>
                <a:latin typeface="Arial Black"/>
                <a:cs typeface="Arial Black"/>
              </a:rPr>
              <a:t>1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25110" y="4370323"/>
            <a:ext cx="4324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0" dirty="0">
                <a:solidFill>
                  <a:srgbClr val="6FAC46"/>
                </a:solidFill>
                <a:latin typeface="Arial Black"/>
                <a:cs typeface="Arial Black"/>
              </a:rPr>
              <a:t>2</a:t>
            </a:r>
            <a:endParaRPr sz="4800">
              <a:latin typeface="Arial Black"/>
              <a:cs typeface="Arial Black"/>
            </a:endParaRPr>
          </a:p>
        </p:txBody>
      </p:sp>
      <p:pic>
        <p:nvPicPr>
          <p:cNvPr id="13" name="object 13" descr="Başkent Üniversitesi - Vikipedi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51803" y="1409700"/>
            <a:ext cx="845820" cy="743712"/>
          </a:xfrm>
          <a:prstGeom prst="rect">
            <a:avLst/>
          </a:prstGeom>
        </p:spPr>
      </p:pic>
      <p:pic>
        <p:nvPicPr>
          <p:cNvPr id="14" name="object 14" descr="Google'ın uğraşlarına rağmen Microsoft liderliği sürüyor... - CHIP Online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61276" y="1466088"/>
            <a:ext cx="1826491" cy="42519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94057" y="1185622"/>
            <a:ext cx="8289290" cy="5015865"/>
            <a:chOff x="294057" y="1185622"/>
            <a:chExt cx="8289290" cy="50158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057" y="1185622"/>
              <a:ext cx="8289185" cy="501553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025" y="1350086"/>
              <a:ext cx="7970646" cy="469874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436108" y="2542032"/>
            <a:ext cx="3632200" cy="157480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2343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845"/>
              </a:spcBef>
            </a:pPr>
            <a:endParaRPr sz="18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Sınav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sonuçlarını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sınavın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türüne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göre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inceleyebilirsiniz</a:t>
            </a:r>
            <a:r>
              <a:rPr sz="1800" spc="-1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873246" y="3329178"/>
            <a:ext cx="1564005" cy="1046480"/>
          </a:xfrm>
          <a:custGeom>
            <a:avLst/>
            <a:gdLst/>
            <a:ahLst/>
            <a:cxnLst/>
            <a:rect l="l" t="t" r="r" b="b"/>
            <a:pathLst>
              <a:path w="1564004" h="1046479">
                <a:moveTo>
                  <a:pt x="1563751" y="0"/>
                </a:moveTo>
                <a:lnTo>
                  <a:pt x="0" y="1045972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85394" y="540207"/>
            <a:ext cx="553783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45" dirty="0"/>
              <a:t>Yapılan</a:t>
            </a:r>
            <a:r>
              <a:rPr spc="-110" dirty="0"/>
              <a:t> </a:t>
            </a:r>
            <a:r>
              <a:rPr spc="-35" dirty="0"/>
              <a:t>Sınavlara</a:t>
            </a:r>
            <a:r>
              <a:rPr spc="-90" dirty="0"/>
              <a:t> </a:t>
            </a:r>
            <a:r>
              <a:rPr spc="-10" dirty="0"/>
              <a:t>Katılma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40</a:t>
            </a:fld>
            <a:endParaRPr spc="-25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851814"/>
            <a:ext cx="8738870" cy="5295265"/>
            <a:chOff x="0" y="851814"/>
            <a:chExt cx="8738870" cy="52952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51814"/>
              <a:ext cx="8738739" cy="52946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490" y="1016508"/>
              <a:ext cx="8461248" cy="497890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45685" y="4567174"/>
              <a:ext cx="216535" cy="258445"/>
            </a:xfrm>
            <a:custGeom>
              <a:avLst/>
              <a:gdLst/>
              <a:ahLst/>
              <a:cxnLst/>
              <a:rect l="l" t="t" r="r" b="b"/>
              <a:pathLst>
                <a:path w="216535" h="258445">
                  <a:moveTo>
                    <a:pt x="216026" y="258444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02479" y="4837176"/>
            <a:ext cx="4479290" cy="10534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009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795"/>
              </a:spcBef>
            </a:pPr>
            <a:r>
              <a:rPr sz="1800" dirty="0">
                <a:latin typeface="Calibri"/>
                <a:cs typeface="Calibri"/>
              </a:rPr>
              <a:t>Ödevleri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Gönderiler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Ödevler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sekmelerinde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görebilirsiniz.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92957" y="1364741"/>
            <a:ext cx="707390" cy="264160"/>
          </a:xfrm>
          <a:custGeom>
            <a:avLst/>
            <a:gdLst/>
            <a:ahLst/>
            <a:cxnLst/>
            <a:rect l="l" t="t" r="r" b="b"/>
            <a:pathLst>
              <a:path w="707389" h="264160">
                <a:moveTo>
                  <a:pt x="0" y="263651"/>
                </a:moveTo>
                <a:lnTo>
                  <a:pt x="707135" y="263651"/>
                </a:lnTo>
                <a:lnTo>
                  <a:pt x="707135" y="0"/>
                </a:lnTo>
                <a:lnTo>
                  <a:pt x="0" y="0"/>
                </a:lnTo>
                <a:lnTo>
                  <a:pt x="0" y="263651"/>
                </a:lnTo>
                <a:close/>
              </a:path>
            </a:pathLst>
          </a:custGeom>
          <a:ln w="380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35963" y="1839467"/>
            <a:ext cx="1800225" cy="8248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1800" b="1" spc="-10" dirty="0">
                <a:latin typeface="Calibri"/>
                <a:cs typeface="Calibri"/>
              </a:rPr>
              <a:t>Gönderiler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Sekmesi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027045" y="1370075"/>
            <a:ext cx="4721225" cy="1179830"/>
            <a:chOff x="3027045" y="1370075"/>
            <a:chExt cx="4721225" cy="1179830"/>
          </a:xfrm>
        </p:grpSpPr>
        <p:sp>
          <p:nvSpPr>
            <p:cNvPr id="11" name="object 11"/>
            <p:cNvSpPr/>
            <p:nvPr/>
          </p:nvSpPr>
          <p:spPr>
            <a:xfrm>
              <a:off x="3036570" y="1652777"/>
              <a:ext cx="331470" cy="186690"/>
            </a:xfrm>
            <a:custGeom>
              <a:avLst/>
              <a:gdLst/>
              <a:ahLst/>
              <a:cxnLst/>
              <a:rect l="l" t="t" r="r" b="b"/>
              <a:pathLst>
                <a:path w="331470" h="186689">
                  <a:moveTo>
                    <a:pt x="0" y="186436"/>
                  </a:moveTo>
                  <a:lnTo>
                    <a:pt x="331089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01005" y="1389125"/>
              <a:ext cx="483234" cy="264160"/>
            </a:xfrm>
            <a:custGeom>
              <a:avLst/>
              <a:gdLst/>
              <a:ahLst/>
              <a:cxnLst/>
              <a:rect l="l" t="t" r="r" b="b"/>
              <a:pathLst>
                <a:path w="483235" h="264160">
                  <a:moveTo>
                    <a:pt x="0" y="263651"/>
                  </a:moveTo>
                  <a:lnTo>
                    <a:pt x="483108" y="263651"/>
                  </a:lnTo>
                  <a:lnTo>
                    <a:pt x="483108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40552" y="1719071"/>
              <a:ext cx="1801495" cy="824865"/>
            </a:xfrm>
            <a:custGeom>
              <a:avLst/>
              <a:gdLst/>
              <a:ahLst/>
              <a:cxnLst/>
              <a:rect l="l" t="t" r="r" b="b"/>
              <a:pathLst>
                <a:path w="1801495" h="824864">
                  <a:moveTo>
                    <a:pt x="1801368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1801368" y="824484"/>
                  </a:lnTo>
                  <a:lnTo>
                    <a:pt x="1801368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40552" y="1719071"/>
              <a:ext cx="1801495" cy="824865"/>
            </a:xfrm>
            <a:custGeom>
              <a:avLst/>
              <a:gdLst/>
              <a:ahLst/>
              <a:cxnLst/>
              <a:rect l="l" t="t" r="r" b="b"/>
              <a:pathLst>
                <a:path w="1801495" h="824864">
                  <a:moveTo>
                    <a:pt x="0" y="824484"/>
                  </a:moveTo>
                  <a:lnTo>
                    <a:pt x="1801368" y="824484"/>
                  </a:lnTo>
                  <a:lnTo>
                    <a:pt x="1801368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047613" y="1966976"/>
            <a:ext cx="15881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Ödevler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Sekmesi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93258" y="1652777"/>
            <a:ext cx="539115" cy="134620"/>
          </a:xfrm>
          <a:custGeom>
            <a:avLst/>
            <a:gdLst/>
            <a:ahLst/>
            <a:cxnLst/>
            <a:rect l="l" t="t" r="r" b="b"/>
            <a:pathLst>
              <a:path w="539114" h="134619">
                <a:moveTo>
                  <a:pt x="538988" y="134238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285394" y="408254"/>
            <a:ext cx="3892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10" dirty="0"/>
              <a:t>Ödev</a:t>
            </a:r>
            <a:r>
              <a:rPr spc="-105" dirty="0"/>
              <a:t> </a:t>
            </a:r>
            <a:r>
              <a:rPr spc="-10" dirty="0"/>
              <a:t>Yükleme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41</a:t>
            </a:fld>
            <a:endParaRPr spc="-2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9079" y="1071372"/>
            <a:ext cx="8831580" cy="5218430"/>
            <a:chOff x="259079" y="1071372"/>
            <a:chExt cx="8831580" cy="52184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079" y="1071372"/>
              <a:ext cx="8831580" cy="521817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09469" y="3911473"/>
              <a:ext cx="548640" cy="652145"/>
            </a:xfrm>
            <a:custGeom>
              <a:avLst/>
              <a:gdLst/>
              <a:ahLst/>
              <a:cxnLst/>
              <a:rect l="l" t="t" r="r" b="b"/>
              <a:pathLst>
                <a:path w="548639" h="652145">
                  <a:moveTo>
                    <a:pt x="0" y="652018"/>
                  </a:moveTo>
                  <a:lnTo>
                    <a:pt x="548386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650235" y="4575047"/>
            <a:ext cx="4480560" cy="105156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800" dirty="0">
                <a:latin typeface="Calibri"/>
                <a:cs typeface="Calibri"/>
              </a:rPr>
              <a:t>Ödev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dosyanızı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oluşturduktan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sonra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İş</a:t>
            </a:r>
            <a:r>
              <a:rPr sz="1800" b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Ekleye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42</a:t>
            </a:fld>
            <a:endParaRPr spc="-25" dirty="0"/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85394" y="408254"/>
            <a:ext cx="3892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10" dirty="0"/>
              <a:t>Ödev</a:t>
            </a:r>
            <a:r>
              <a:rPr spc="-105" dirty="0"/>
              <a:t> </a:t>
            </a:r>
            <a:r>
              <a:rPr spc="-10" dirty="0"/>
              <a:t>Yükleme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82735" y="1456857"/>
            <a:ext cx="7512050" cy="4758690"/>
            <a:chOff x="682735" y="1456857"/>
            <a:chExt cx="7512050" cy="475869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2735" y="1456857"/>
              <a:ext cx="7511829" cy="47581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47344" y="1621536"/>
              <a:ext cx="7196328" cy="444245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882519" y="5224906"/>
              <a:ext cx="856615" cy="498475"/>
            </a:xfrm>
            <a:custGeom>
              <a:avLst/>
              <a:gdLst/>
              <a:ahLst/>
              <a:cxnLst/>
              <a:rect l="l" t="t" r="r" b="b"/>
              <a:pathLst>
                <a:path w="856614" h="498475">
                  <a:moveTo>
                    <a:pt x="856233" y="0"/>
                  </a:moveTo>
                  <a:lnTo>
                    <a:pt x="0" y="49823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79520" y="5236464"/>
            <a:ext cx="4480560" cy="105156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800" spc="-10" dirty="0">
                <a:latin typeface="Calibri"/>
                <a:cs typeface="Calibri"/>
              </a:rPr>
              <a:t>Dosyanızı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yüklemek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</a:t>
            </a:r>
            <a:r>
              <a:rPr sz="1800" b="1" dirty="0">
                <a:latin typeface="Calibri"/>
                <a:cs typeface="Calibri"/>
              </a:rPr>
              <a:t>Bu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cihazdan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karşıya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yükle</a:t>
            </a:r>
            <a:r>
              <a:rPr sz="1800" dirty="0">
                <a:latin typeface="Calibri"/>
                <a:cs typeface="Calibri"/>
              </a:rPr>
              <a:t>»yi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43</a:t>
            </a:fld>
            <a:endParaRPr spc="-25" dirty="0"/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85394" y="408254"/>
            <a:ext cx="3892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10" dirty="0"/>
              <a:t>Ödev</a:t>
            </a:r>
            <a:r>
              <a:rPr spc="-105" dirty="0"/>
              <a:t> </a:t>
            </a:r>
            <a:r>
              <a:rPr spc="-10" dirty="0"/>
              <a:t>Yükleme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65008" y="1074374"/>
            <a:ext cx="7341234" cy="5266055"/>
            <a:chOff x="765008" y="1074374"/>
            <a:chExt cx="7341234" cy="52660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5008" y="1074374"/>
              <a:ext cx="7341187" cy="52654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29639" y="1239012"/>
              <a:ext cx="7025640" cy="494995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65043" y="2049780"/>
              <a:ext cx="1320165" cy="2288540"/>
            </a:xfrm>
            <a:custGeom>
              <a:avLst/>
              <a:gdLst/>
              <a:ahLst/>
              <a:cxnLst/>
              <a:rect l="l" t="t" r="r" b="b"/>
              <a:pathLst>
                <a:path w="1320164" h="2288540">
                  <a:moveTo>
                    <a:pt x="1319657" y="2288159"/>
                  </a:moveTo>
                  <a:lnTo>
                    <a:pt x="0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125467" y="4349496"/>
            <a:ext cx="4480560" cy="105346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238125" rIns="0" bIns="0" rtlCol="0">
            <a:spAutoFit/>
          </a:bodyPr>
          <a:lstStyle/>
          <a:p>
            <a:pPr marL="243840">
              <a:lnSpc>
                <a:spcPct val="100000"/>
              </a:lnSpc>
              <a:spcBef>
                <a:spcPts val="1875"/>
              </a:spcBef>
            </a:pPr>
            <a:r>
              <a:rPr sz="1800" spc="-20" dirty="0">
                <a:latin typeface="Calibri"/>
                <a:cs typeface="Calibri"/>
              </a:rPr>
              <a:t>«Yeni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dosya»ya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tıklayıp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dosya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türünü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seçin.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44</a:t>
            </a:fld>
            <a:endParaRPr spc="-25" dirty="0"/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85394" y="408254"/>
            <a:ext cx="3892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10" dirty="0"/>
              <a:t>Ödev</a:t>
            </a:r>
            <a:r>
              <a:rPr spc="-105" dirty="0"/>
              <a:t> </a:t>
            </a:r>
            <a:r>
              <a:rPr spc="-10" dirty="0"/>
              <a:t>Yükleme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52038" y="1199345"/>
            <a:ext cx="8173720" cy="4907915"/>
            <a:chOff x="352038" y="1199345"/>
            <a:chExt cx="8173720" cy="49079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2038" y="1199345"/>
              <a:ext cx="8173222" cy="490731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636" y="1363980"/>
              <a:ext cx="7857744" cy="459181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542912" y="3796283"/>
              <a:ext cx="321310" cy="1477010"/>
            </a:xfrm>
            <a:custGeom>
              <a:avLst/>
              <a:gdLst/>
              <a:ahLst/>
              <a:cxnLst/>
              <a:rect l="l" t="t" r="r" b="b"/>
              <a:pathLst>
                <a:path w="321309" h="1477010">
                  <a:moveTo>
                    <a:pt x="0" y="1476629"/>
                  </a:moveTo>
                  <a:lnTo>
                    <a:pt x="32092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496811" y="2164079"/>
            <a:ext cx="2247900" cy="1640205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35"/>
              </a:spcBef>
            </a:pPr>
            <a:r>
              <a:rPr sz="1800" spc="-10" dirty="0">
                <a:latin typeface="Calibri"/>
                <a:cs typeface="Calibri"/>
              </a:rPr>
              <a:t>Dosyanızı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bilgisayardan</a:t>
            </a:r>
            <a:endParaRPr sz="1800">
              <a:latin typeface="Calibri"/>
              <a:cs typeface="Calibri"/>
            </a:endParaRPr>
          </a:p>
          <a:p>
            <a:pPr marL="196215" marR="187960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seçtikten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sonra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Bitti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45</a:t>
            </a:fld>
            <a:endParaRPr spc="-25" dirty="0"/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85394" y="408254"/>
            <a:ext cx="3892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10" dirty="0"/>
              <a:t>Ödev</a:t>
            </a:r>
            <a:r>
              <a:rPr spc="-105" dirty="0"/>
              <a:t> </a:t>
            </a:r>
            <a:r>
              <a:rPr spc="-10" dirty="0"/>
              <a:t>Yükleme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292" y="1048444"/>
            <a:ext cx="8569960" cy="5256530"/>
            <a:chOff x="27292" y="1048444"/>
            <a:chExt cx="8569960" cy="52565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92" y="1048444"/>
              <a:ext cx="8569731" cy="525638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543" y="1213104"/>
              <a:ext cx="8284464" cy="494080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665220" y="4479036"/>
              <a:ext cx="4479290" cy="1051560"/>
            </a:xfrm>
            <a:custGeom>
              <a:avLst/>
              <a:gdLst/>
              <a:ahLst/>
              <a:cxnLst/>
              <a:rect l="l" t="t" r="r" b="b"/>
              <a:pathLst>
                <a:path w="4479290" h="1051560">
                  <a:moveTo>
                    <a:pt x="4479035" y="0"/>
                  </a:moveTo>
                  <a:lnTo>
                    <a:pt x="0" y="0"/>
                  </a:lnTo>
                  <a:lnTo>
                    <a:pt x="0" y="1051560"/>
                  </a:lnTo>
                  <a:lnTo>
                    <a:pt x="4479035" y="1051560"/>
                  </a:lnTo>
                  <a:lnTo>
                    <a:pt x="4479035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65220" y="2502154"/>
              <a:ext cx="4479290" cy="3028950"/>
            </a:xfrm>
            <a:custGeom>
              <a:avLst/>
              <a:gdLst/>
              <a:ahLst/>
              <a:cxnLst/>
              <a:rect l="l" t="t" r="r" b="b"/>
              <a:pathLst>
                <a:path w="4479290" h="3028950">
                  <a:moveTo>
                    <a:pt x="0" y="3028442"/>
                  </a:moveTo>
                  <a:lnTo>
                    <a:pt x="4479035" y="3028442"/>
                  </a:lnTo>
                  <a:lnTo>
                    <a:pt x="4479035" y="1976882"/>
                  </a:lnTo>
                  <a:lnTo>
                    <a:pt x="0" y="1976882"/>
                  </a:lnTo>
                  <a:lnTo>
                    <a:pt x="0" y="3028442"/>
                  </a:lnTo>
                  <a:close/>
                </a:path>
                <a:path w="4479290" h="3028950">
                  <a:moveTo>
                    <a:pt x="3591559" y="2015236"/>
                  </a:moveTo>
                  <a:lnTo>
                    <a:pt x="393611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821048" y="4566666"/>
            <a:ext cx="4168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41425" marR="5080" indent="-122872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Son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olarak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ödevi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göndermek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</a:t>
            </a:r>
            <a:r>
              <a:rPr sz="1800" spc="-20" dirty="0">
                <a:latin typeface="Calibri"/>
                <a:cs typeface="Calibri"/>
              </a:rPr>
              <a:t> «</a:t>
            </a:r>
            <a:r>
              <a:rPr sz="1800" b="1" spc="-20" dirty="0">
                <a:latin typeface="Calibri"/>
                <a:cs typeface="Calibri"/>
              </a:rPr>
              <a:t>Teslim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Et</a:t>
            </a:r>
            <a:r>
              <a:rPr sz="1800" spc="-25" dirty="0">
                <a:latin typeface="Calibri"/>
                <a:cs typeface="Calibri"/>
              </a:rPr>
              <a:t>» </a:t>
            </a:r>
            <a:r>
              <a:rPr sz="1800" dirty="0">
                <a:latin typeface="Calibri"/>
                <a:cs typeface="Calibri"/>
              </a:rPr>
              <a:t>Butonuna</a:t>
            </a:r>
            <a:r>
              <a:rPr sz="1800" spc="-1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tıklayın.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46</a:t>
            </a:fld>
            <a:endParaRPr spc="-25" dirty="0"/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285394" y="408254"/>
            <a:ext cx="3892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10" dirty="0"/>
              <a:t>Ödev</a:t>
            </a:r>
            <a:r>
              <a:rPr spc="-105" dirty="0"/>
              <a:t> </a:t>
            </a:r>
            <a:r>
              <a:rPr spc="-10" dirty="0"/>
              <a:t>Yükleme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7062" y="1057561"/>
            <a:ext cx="8575675" cy="5162550"/>
            <a:chOff x="387062" y="1057561"/>
            <a:chExt cx="8575675" cy="51625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7062" y="1057561"/>
              <a:ext cx="8575615" cy="51620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1687" y="1222247"/>
              <a:ext cx="8260079" cy="48463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999222" y="2411602"/>
              <a:ext cx="128905" cy="2480310"/>
            </a:xfrm>
            <a:custGeom>
              <a:avLst/>
              <a:gdLst/>
              <a:ahLst/>
              <a:cxnLst/>
              <a:rect l="l" t="t" r="r" b="b"/>
              <a:pathLst>
                <a:path w="128904" h="2480310">
                  <a:moveTo>
                    <a:pt x="0" y="2480310"/>
                  </a:moveTo>
                  <a:lnTo>
                    <a:pt x="128397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424171" y="4895088"/>
            <a:ext cx="4479290" cy="1051560"/>
          </a:xfrm>
          <a:prstGeom prst="rect">
            <a:avLst/>
          </a:prstGeom>
          <a:solidFill>
            <a:srgbClr val="FFFFCC"/>
          </a:solidFill>
          <a:ln w="12700">
            <a:solidFill>
              <a:srgbClr val="000000"/>
            </a:solidFill>
          </a:ln>
        </p:spPr>
        <p:txBody>
          <a:bodyPr vert="horz" wrap="square" lIns="0" tIns="99695" rIns="0" bIns="0" rtlCol="0">
            <a:spAutoFit/>
          </a:bodyPr>
          <a:lstStyle/>
          <a:p>
            <a:pPr marL="1015365" marR="144780" indent="-861694">
              <a:lnSpc>
                <a:spcPct val="100000"/>
              </a:lnSpc>
              <a:spcBef>
                <a:spcPts val="785"/>
              </a:spcBef>
            </a:pPr>
            <a:r>
              <a:rPr sz="1800" dirty="0">
                <a:latin typeface="Calibri"/>
                <a:cs typeface="Calibri"/>
              </a:rPr>
              <a:t>Ödevi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değiştirmek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isterseniz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«</a:t>
            </a:r>
            <a:r>
              <a:rPr sz="1800" b="1" spc="-10" dirty="0">
                <a:latin typeface="Calibri"/>
                <a:cs typeface="Calibri"/>
              </a:rPr>
              <a:t>Teslimi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geri</a:t>
            </a:r>
            <a:r>
              <a:rPr sz="1800" b="1" spc="-9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al</a:t>
            </a:r>
            <a:r>
              <a:rPr sz="1800" spc="-25" dirty="0">
                <a:latin typeface="Calibri"/>
                <a:cs typeface="Calibri"/>
              </a:rPr>
              <a:t>» </a:t>
            </a:r>
            <a:r>
              <a:rPr sz="1800" dirty="0">
                <a:latin typeface="Calibri"/>
                <a:cs typeface="Calibri"/>
              </a:rPr>
              <a:t>butonunu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kullanabilirsiniz.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47</a:t>
            </a:fld>
            <a:endParaRPr spc="-25" dirty="0"/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285394" y="408254"/>
            <a:ext cx="38925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Teams’de</a:t>
            </a:r>
            <a:r>
              <a:rPr spc="-90" dirty="0"/>
              <a:t> </a:t>
            </a:r>
            <a:r>
              <a:rPr spc="-10" dirty="0"/>
              <a:t>Ödev</a:t>
            </a:r>
            <a:r>
              <a:rPr spc="-105" dirty="0"/>
              <a:t> </a:t>
            </a:r>
            <a:r>
              <a:rPr spc="-10" dirty="0"/>
              <a:t>Yükleme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63777" y="1297940"/>
            <a:ext cx="681990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065" marR="5080" algn="ctr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latin typeface="Calibri"/>
                <a:cs typeface="Calibri"/>
              </a:rPr>
              <a:t>Başkent</a:t>
            </a:r>
            <a:r>
              <a:rPr sz="3600" b="1" spc="-17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Üniversitesi</a:t>
            </a:r>
            <a:r>
              <a:rPr sz="3600" b="1" spc="-17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Öğrencileri</a:t>
            </a:r>
            <a:r>
              <a:rPr sz="3600" b="1" spc="-175" dirty="0">
                <a:latin typeface="Calibri"/>
                <a:cs typeface="Calibri"/>
              </a:rPr>
              <a:t> </a:t>
            </a:r>
            <a:r>
              <a:rPr sz="3600" b="1" spc="-20" dirty="0">
                <a:latin typeface="Calibri"/>
                <a:cs typeface="Calibri"/>
              </a:rPr>
              <a:t>İçin </a:t>
            </a:r>
            <a:r>
              <a:rPr sz="3600" b="1" dirty="0">
                <a:latin typeface="Calibri"/>
                <a:cs typeface="Calibri"/>
              </a:rPr>
              <a:t>Microsoft</a:t>
            </a:r>
            <a:r>
              <a:rPr sz="3600" b="1" spc="-204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Teams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ts val="3829"/>
              </a:lnSpc>
            </a:pPr>
            <a:r>
              <a:rPr sz="3600" b="1" dirty="0">
                <a:latin typeface="Calibri"/>
                <a:cs typeface="Calibri"/>
              </a:rPr>
              <a:t>Kullanım</a:t>
            </a:r>
            <a:r>
              <a:rPr sz="3600" b="1" spc="-195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Kılavuzu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49928" y="2826766"/>
            <a:ext cx="8509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Calibri Light"/>
                <a:cs typeface="Calibri Light"/>
              </a:rPr>
              <a:t>Eylül</a:t>
            </a:r>
            <a:r>
              <a:rPr sz="1600" spc="-40" dirty="0">
                <a:latin typeface="Calibri Light"/>
                <a:cs typeface="Calibri Light"/>
              </a:rPr>
              <a:t> </a:t>
            </a:r>
            <a:r>
              <a:rPr sz="1600" spc="-20" dirty="0">
                <a:latin typeface="Calibri Light"/>
                <a:cs typeface="Calibri Light"/>
              </a:rPr>
              <a:t>2022</a:t>
            </a:r>
            <a:endParaRPr sz="1600">
              <a:latin typeface="Calibri Light"/>
              <a:cs typeface="Calibri Light"/>
            </a:endParaRPr>
          </a:p>
        </p:txBody>
      </p:sp>
      <p:pic>
        <p:nvPicPr>
          <p:cNvPr id="4" name="object 4" descr="confidentialité non incluse - Teams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79520" y="3099816"/>
            <a:ext cx="2113788" cy="211378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97885" y="4861052"/>
            <a:ext cx="34893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BUZEM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Öğrenci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Destek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415"/>
              </a:lnSpc>
              <a:spcBef>
                <a:spcPts val="45"/>
              </a:spcBef>
            </a:pPr>
            <a:r>
              <a:rPr sz="12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http://buzem.baskent.edu.tr/index.php/ogrenci-destek/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ts val="2135"/>
              </a:lnSpc>
            </a:pPr>
            <a:r>
              <a:rPr sz="1800" spc="-25" dirty="0">
                <a:latin typeface="Calibri"/>
                <a:cs typeface="Calibri"/>
              </a:rPr>
              <a:t>Tel: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312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246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68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49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Eposta: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  <a:hlinkClick r:id="rId4"/>
              </a:rPr>
              <a:t>buzem@baskent.edu.tr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 descr="Başkent Üniversitesi Uzaktan Eğitim Merkezi Logo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2083" y="188976"/>
            <a:ext cx="5599410" cy="826604"/>
          </a:xfrm>
          <a:prstGeom prst="rect">
            <a:avLst/>
          </a:prstGeom>
        </p:spPr>
      </p:pic>
      <p:pic>
        <p:nvPicPr>
          <p:cNvPr id="7" name="object 7" descr="Başkent Üniversitesi Uzaktan Eğitim Merkezi Logo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98851" y="316801"/>
            <a:ext cx="844437" cy="69025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3850" y="6515201"/>
            <a:ext cx="205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48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888" y="3355847"/>
            <a:ext cx="3177540" cy="1696720"/>
          </a:xfrm>
          <a:custGeom>
            <a:avLst/>
            <a:gdLst/>
            <a:ahLst/>
            <a:cxnLst/>
            <a:rect l="l" t="t" r="r" b="b"/>
            <a:pathLst>
              <a:path w="3177540" h="1696720">
                <a:moveTo>
                  <a:pt x="2329434" y="0"/>
                </a:moveTo>
                <a:lnTo>
                  <a:pt x="0" y="0"/>
                </a:lnTo>
                <a:lnTo>
                  <a:pt x="848106" y="848106"/>
                </a:lnTo>
                <a:lnTo>
                  <a:pt x="0" y="1696212"/>
                </a:lnTo>
                <a:lnTo>
                  <a:pt x="2329434" y="1696212"/>
                </a:lnTo>
                <a:lnTo>
                  <a:pt x="3177540" y="848106"/>
                </a:lnTo>
                <a:lnTo>
                  <a:pt x="232943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94002" y="3868292"/>
            <a:ext cx="1136015" cy="611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305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Office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365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05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Üyesi</a:t>
            </a:r>
            <a:r>
              <a:rPr sz="20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Olun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0200" y="3766769"/>
            <a:ext cx="43243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0" dirty="0">
                <a:solidFill>
                  <a:srgbClr val="006FC0"/>
                </a:solidFill>
                <a:latin typeface="Arial Black"/>
                <a:cs typeface="Arial Black"/>
              </a:rPr>
              <a:t>1</a:t>
            </a:r>
            <a:endParaRPr sz="4800">
              <a:latin typeface="Arial Black"/>
              <a:cs typeface="Arial Black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49707" y="588390"/>
            <a:ext cx="7046595" cy="1403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 dirty="0"/>
          </a:p>
          <a:p>
            <a:pPr marL="85090" marR="920115">
              <a:lnSpc>
                <a:spcPct val="136700"/>
              </a:lnSpc>
              <a:spcBef>
                <a:spcPts val="620"/>
              </a:spcBef>
            </a:pPr>
            <a:r>
              <a:rPr sz="1800" spc="-10" dirty="0">
                <a:latin typeface="Calibri"/>
                <a:cs typeface="Calibri"/>
              </a:rPr>
              <a:t>Bilgisayarınızdaki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bir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tarayıcıdan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Office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365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Eğitim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sayfasına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girin: </a:t>
            </a:r>
            <a:r>
              <a:rPr sz="18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https://www.microsoft.com/tr-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tr/education/products/office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427" y="2743200"/>
            <a:ext cx="5627037" cy="2820706"/>
          </a:xfrm>
          <a:prstGeom prst="rect">
            <a:avLst/>
          </a:prstGeom>
        </p:spPr>
      </p:pic>
      <p:sp>
        <p:nvSpPr>
          <p:cNvPr id="13" name="Köşeleri Yuvarlanmış Dikdörtgen Belirtme Çizgisi 12"/>
          <p:cNvSpPr/>
          <p:nvPr/>
        </p:nvSpPr>
        <p:spPr>
          <a:xfrm>
            <a:off x="1524000" y="5257800"/>
            <a:ext cx="1900428" cy="1129672"/>
          </a:xfrm>
          <a:prstGeom prst="wedgeRoundRectCallout">
            <a:avLst>
              <a:gd name="adj1" fmla="val 90419"/>
              <a:gd name="adj2" fmla="val -9207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«Kurumlar için başlangıç» </a:t>
            </a:r>
            <a:r>
              <a:rPr lang="tr-TR" dirty="0" smtClean="0"/>
              <a:t>seçeneğine tıklayınız.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1272" y="5023103"/>
            <a:ext cx="8559165" cy="1394460"/>
          </a:xfrm>
          <a:custGeom>
            <a:avLst/>
            <a:gdLst/>
            <a:ahLst/>
            <a:cxnLst/>
            <a:rect l="l" t="t" r="r" b="b"/>
            <a:pathLst>
              <a:path w="8559165" h="1394460">
                <a:moveTo>
                  <a:pt x="8558784" y="0"/>
                </a:moveTo>
                <a:lnTo>
                  <a:pt x="0" y="0"/>
                </a:lnTo>
                <a:lnTo>
                  <a:pt x="0" y="1394460"/>
                </a:lnTo>
                <a:lnTo>
                  <a:pt x="8558784" y="1394460"/>
                </a:lnTo>
                <a:lnTo>
                  <a:pt x="8558784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1272" y="5023103"/>
            <a:ext cx="8559165" cy="139333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2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846455">
              <a:lnSpc>
                <a:spcPct val="100000"/>
              </a:lnSpc>
            </a:pPr>
            <a:r>
              <a:rPr sz="1800" b="1" dirty="0">
                <a:latin typeface="Calibri"/>
                <a:cs typeface="Calibri"/>
              </a:rPr>
              <a:t>Dikkat: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Burada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«</a:t>
            </a:r>
            <a:r>
              <a:rPr sz="1800" b="1" spc="-10" dirty="0" err="1" smtClean="0">
                <a:latin typeface="Calibri"/>
                <a:cs typeface="Calibri"/>
                <a:hlinkClick r:id="rId2"/>
              </a:rPr>
              <a:t>ogrencinumaranız</a:t>
            </a:r>
            <a:r>
              <a:rPr sz="1800" b="1" spc="-10" dirty="0" smtClean="0">
                <a:latin typeface="Calibri"/>
                <a:cs typeface="Calibri"/>
                <a:hlinkClick r:id="rId2"/>
              </a:rPr>
              <a:t>@</a:t>
            </a:r>
            <a:r>
              <a:rPr lang="tr-TR" sz="1800" b="1" spc="-10" dirty="0" err="1" smtClean="0">
                <a:solidFill>
                  <a:srgbClr val="FF0000"/>
                </a:solidFill>
                <a:latin typeface="Calibri"/>
                <a:cs typeface="Calibri"/>
                <a:hlinkClick r:id="rId2"/>
              </a:rPr>
              <a:t>ogr</a:t>
            </a:r>
            <a:r>
              <a:rPr sz="1800" b="1" spc="-10" dirty="0" smtClean="0">
                <a:latin typeface="Calibri"/>
                <a:cs typeface="Calibri"/>
                <a:hlinkClick r:id="rId2"/>
              </a:rPr>
              <a:t>.baskent.edu.tr</a:t>
            </a:r>
            <a:r>
              <a:rPr sz="1800" b="1" spc="-10" dirty="0">
                <a:latin typeface="Calibri"/>
                <a:cs typeface="Calibri"/>
              </a:rPr>
              <a:t>»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adresini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kullanmayın!</a:t>
            </a:r>
            <a:endParaRPr sz="1800" dirty="0">
              <a:latin typeface="Calibri"/>
              <a:cs typeface="Calibri"/>
            </a:endParaRPr>
          </a:p>
          <a:p>
            <a:pPr marL="846455" marR="664845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Kullanırsanız,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Microsoft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Teams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üyesi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olduğunuz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halde,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kılavuzda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anlatılan </a:t>
            </a:r>
            <a:r>
              <a:rPr sz="1800" dirty="0">
                <a:latin typeface="Calibri"/>
                <a:cs typeface="Calibri"/>
              </a:rPr>
              <a:t>işlemleri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yapamazsınız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ekiplere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üye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b="1" spc="-10" dirty="0" err="1">
                <a:latin typeface="Calibri"/>
                <a:cs typeface="Calibri"/>
              </a:rPr>
              <a:t>olamazsınız</a:t>
            </a:r>
            <a:r>
              <a:rPr sz="1800" b="1" spc="-10" dirty="0" smtClean="0">
                <a:latin typeface="Calibri"/>
                <a:cs typeface="Calibri"/>
              </a:rPr>
              <a:t>!</a:t>
            </a:r>
            <a:endParaRPr lang="tr-TR" sz="1800" b="1" spc="-10" dirty="0" smtClean="0">
              <a:latin typeface="Calibri"/>
              <a:cs typeface="Calibri"/>
            </a:endParaRPr>
          </a:p>
          <a:p>
            <a:pPr marL="846455" marR="664845">
              <a:lnSpc>
                <a:spcPct val="100000"/>
              </a:lnSpc>
            </a:pP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grpSp>
        <p:nvGrpSpPr>
          <p:cNvPr id="9" name="object 9"/>
          <p:cNvGrpSpPr/>
          <p:nvPr/>
        </p:nvGrpSpPr>
        <p:grpSpPr>
          <a:xfrm>
            <a:off x="268097" y="1258697"/>
            <a:ext cx="4588510" cy="3481070"/>
            <a:chOff x="268097" y="1258697"/>
            <a:chExt cx="4588510" cy="3481070"/>
          </a:xfrm>
        </p:grpSpPr>
        <p:sp>
          <p:nvSpPr>
            <p:cNvPr id="10" name="object 10"/>
            <p:cNvSpPr/>
            <p:nvPr/>
          </p:nvSpPr>
          <p:spPr>
            <a:xfrm>
              <a:off x="271272" y="1261872"/>
              <a:ext cx="4582160" cy="3474720"/>
            </a:xfrm>
            <a:custGeom>
              <a:avLst/>
              <a:gdLst/>
              <a:ahLst/>
              <a:cxnLst/>
              <a:rect l="l" t="t" r="r" b="b"/>
              <a:pathLst>
                <a:path w="4582160" h="3474720">
                  <a:moveTo>
                    <a:pt x="3927348" y="0"/>
                  </a:moveTo>
                  <a:lnTo>
                    <a:pt x="0" y="0"/>
                  </a:lnTo>
                  <a:lnTo>
                    <a:pt x="0" y="3474720"/>
                  </a:lnTo>
                  <a:lnTo>
                    <a:pt x="3927348" y="3474720"/>
                  </a:lnTo>
                  <a:lnTo>
                    <a:pt x="3927348" y="2895600"/>
                  </a:lnTo>
                  <a:lnTo>
                    <a:pt x="4582033" y="2063114"/>
                  </a:lnTo>
                  <a:lnTo>
                    <a:pt x="3927348" y="2026919"/>
                  </a:lnTo>
                  <a:lnTo>
                    <a:pt x="392734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71272" y="1261872"/>
              <a:ext cx="4582160" cy="3474720"/>
            </a:xfrm>
            <a:custGeom>
              <a:avLst/>
              <a:gdLst/>
              <a:ahLst/>
              <a:cxnLst/>
              <a:rect l="l" t="t" r="r" b="b"/>
              <a:pathLst>
                <a:path w="4582160" h="3474720">
                  <a:moveTo>
                    <a:pt x="0" y="0"/>
                  </a:moveTo>
                  <a:lnTo>
                    <a:pt x="2290953" y="0"/>
                  </a:lnTo>
                  <a:lnTo>
                    <a:pt x="3272790" y="0"/>
                  </a:lnTo>
                  <a:lnTo>
                    <a:pt x="3927348" y="0"/>
                  </a:lnTo>
                  <a:lnTo>
                    <a:pt x="3927348" y="2026919"/>
                  </a:lnTo>
                  <a:lnTo>
                    <a:pt x="4582033" y="2063114"/>
                  </a:lnTo>
                  <a:lnTo>
                    <a:pt x="3927348" y="2895600"/>
                  </a:lnTo>
                  <a:lnTo>
                    <a:pt x="3927348" y="3474720"/>
                  </a:lnTo>
                  <a:lnTo>
                    <a:pt x="3272790" y="3474720"/>
                  </a:lnTo>
                  <a:lnTo>
                    <a:pt x="2290953" y="3474720"/>
                  </a:lnTo>
                  <a:lnTo>
                    <a:pt x="0" y="3474720"/>
                  </a:lnTo>
                  <a:lnTo>
                    <a:pt x="0" y="2895600"/>
                  </a:lnTo>
                  <a:lnTo>
                    <a:pt x="0" y="2026919"/>
                  </a:lnTo>
                  <a:lnTo>
                    <a:pt x="0" y="0"/>
                  </a:lnTo>
                  <a:close/>
                </a:path>
              </a:pathLst>
            </a:custGeom>
            <a:ln w="635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49707" y="2148662"/>
            <a:ext cx="375666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Bu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alana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</a:t>
            </a:r>
            <a:r>
              <a:rPr sz="1800" b="1" dirty="0">
                <a:latin typeface="Calibri"/>
                <a:cs typeface="Calibri"/>
              </a:rPr>
              <a:t>öğrenci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numaranızın</a:t>
            </a:r>
            <a:r>
              <a:rPr sz="1800" spc="-10" dirty="0">
                <a:latin typeface="Calibri"/>
                <a:cs typeface="Calibri"/>
              </a:rPr>
              <a:t>»</a:t>
            </a:r>
            <a:r>
              <a:rPr sz="1800" spc="500" dirty="0">
                <a:latin typeface="Calibri"/>
                <a:cs typeface="Calibri"/>
              </a:rPr>
              <a:t> </a:t>
            </a:r>
            <a:r>
              <a:rPr sz="1800" dirty="0" err="1">
                <a:latin typeface="Calibri"/>
                <a:cs typeface="Calibri"/>
              </a:rPr>
              <a:t>sonuna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0" dirty="0" smtClean="0">
                <a:latin typeface="Calibri"/>
                <a:cs typeface="Calibri"/>
              </a:rPr>
              <a:t>«@</a:t>
            </a:r>
            <a:r>
              <a:rPr lang="tr-TR" b="1" spc="-20" dirty="0" smtClean="0">
                <a:solidFill>
                  <a:srgbClr val="006FC0"/>
                </a:solidFill>
                <a:latin typeface="Calibri"/>
                <a:cs typeface="Calibri"/>
              </a:rPr>
              <a:t>mail</a:t>
            </a:r>
            <a:r>
              <a:rPr sz="1800" b="1" spc="-20" dirty="0" smtClean="0">
                <a:latin typeface="Calibri"/>
                <a:cs typeface="Calibri"/>
              </a:rPr>
              <a:t>.baskent.edu.tr</a:t>
            </a:r>
            <a:r>
              <a:rPr sz="1800" spc="-20" dirty="0">
                <a:latin typeface="Calibri"/>
                <a:cs typeface="Calibri"/>
              </a:rPr>
              <a:t>»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ifadesini </a:t>
            </a:r>
            <a:r>
              <a:rPr sz="1800" dirty="0">
                <a:latin typeface="Calibri"/>
                <a:cs typeface="Calibri"/>
              </a:rPr>
              <a:t>ekleyerek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giriş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yapın.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65"/>
              </a:spcBef>
            </a:pPr>
            <a:r>
              <a:rPr sz="1800" i="1" spc="-10" dirty="0">
                <a:latin typeface="Calibri"/>
                <a:cs typeface="Calibri"/>
              </a:rPr>
              <a:t>Örneğin;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 smtClean="0">
                <a:latin typeface="Calibri"/>
                <a:cs typeface="Calibri"/>
                <a:hlinkClick r:id="rId3"/>
              </a:rPr>
              <a:t>21211166@</a:t>
            </a:r>
            <a:r>
              <a:rPr lang="tr-TR" b="1" spc="-10" dirty="0" smtClean="0">
                <a:solidFill>
                  <a:srgbClr val="006FC0"/>
                </a:solidFill>
                <a:latin typeface="Calibri"/>
                <a:cs typeface="Calibri"/>
                <a:hlinkClick r:id="rId3"/>
              </a:rPr>
              <a:t>mail</a:t>
            </a:r>
            <a:r>
              <a:rPr sz="1800" b="1" spc="-10" dirty="0" smtClean="0">
                <a:latin typeface="Calibri"/>
                <a:cs typeface="Calibri"/>
                <a:hlinkClick r:id="rId3"/>
              </a:rPr>
              <a:t>.</a:t>
            </a:r>
            <a:r>
              <a:rPr sz="1800" spc="-10" dirty="0" smtClean="0">
                <a:latin typeface="Calibri"/>
                <a:cs typeface="Calibri"/>
                <a:hlinkClick r:id="rId3"/>
              </a:rPr>
              <a:t>baskent.edu.tr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21652" y="5457697"/>
            <a:ext cx="554355" cy="525780"/>
            <a:chOff x="421652" y="5457697"/>
            <a:chExt cx="554355" cy="525780"/>
          </a:xfrm>
        </p:grpSpPr>
        <p:sp>
          <p:nvSpPr>
            <p:cNvPr id="14" name="object 14"/>
            <p:cNvSpPr/>
            <p:nvPr/>
          </p:nvSpPr>
          <p:spPr>
            <a:xfrm>
              <a:off x="428002" y="5464047"/>
              <a:ext cx="541655" cy="513080"/>
            </a:xfrm>
            <a:custGeom>
              <a:avLst/>
              <a:gdLst/>
              <a:ahLst/>
              <a:cxnLst/>
              <a:rect l="l" t="t" r="r" b="b"/>
              <a:pathLst>
                <a:path w="541655" h="513079">
                  <a:moveTo>
                    <a:pt x="444284" y="0"/>
                  </a:moveTo>
                  <a:lnTo>
                    <a:pt x="270751" y="158661"/>
                  </a:lnTo>
                  <a:lnTo>
                    <a:pt x="97218" y="0"/>
                  </a:lnTo>
                  <a:lnTo>
                    <a:pt x="0" y="106298"/>
                  </a:lnTo>
                  <a:lnTo>
                    <a:pt x="163995" y="256285"/>
                  </a:lnTo>
                  <a:lnTo>
                    <a:pt x="0" y="406260"/>
                  </a:lnTo>
                  <a:lnTo>
                    <a:pt x="97218" y="512584"/>
                  </a:lnTo>
                  <a:lnTo>
                    <a:pt x="270751" y="353910"/>
                  </a:lnTo>
                  <a:lnTo>
                    <a:pt x="444284" y="512584"/>
                  </a:lnTo>
                  <a:lnTo>
                    <a:pt x="541502" y="406260"/>
                  </a:lnTo>
                  <a:lnTo>
                    <a:pt x="377507" y="256285"/>
                  </a:lnTo>
                  <a:lnTo>
                    <a:pt x="541502" y="106298"/>
                  </a:lnTo>
                  <a:lnTo>
                    <a:pt x="444284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28002" y="5464047"/>
              <a:ext cx="541655" cy="513080"/>
            </a:xfrm>
            <a:custGeom>
              <a:avLst/>
              <a:gdLst/>
              <a:ahLst/>
              <a:cxnLst/>
              <a:rect l="l" t="t" r="r" b="b"/>
              <a:pathLst>
                <a:path w="541655" h="513079">
                  <a:moveTo>
                    <a:pt x="0" y="106298"/>
                  </a:moveTo>
                  <a:lnTo>
                    <a:pt x="97218" y="0"/>
                  </a:lnTo>
                  <a:lnTo>
                    <a:pt x="270751" y="158661"/>
                  </a:lnTo>
                  <a:lnTo>
                    <a:pt x="444284" y="0"/>
                  </a:lnTo>
                  <a:lnTo>
                    <a:pt x="541502" y="106298"/>
                  </a:lnTo>
                  <a:lnTo>
                    <a:pt x="377507" y="256285"/>
                  </a:lnTo>
                  <a:lnTo>
                    <a:pt x="541502" y="406260"/>
                  </a:lnTo>
                  <a:lnTo>
                    <a:pt x="444284" y="512584"/>
                  </a:lnTo>
                  <a:lnTo>
                    <a:pt x="270751" y="353910"/>
                  </a:lnTo>
                  <a:lnTo>
                    <a:pt x="97218" y="512584"/>
                  </a:lnTo>
                  <a:lnTo>
                    <a:pt x="0" y="406260"/>
                  </a:lnTo>
                  <a:lnTo>
                    <a:pt x="163995" y="256285"/>
                  </a:lnTo>
                  <a:lnTo>
                    <a:pt x="0" y="106298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pic>
        <p:nvPicPr>
          <p:cNvPr id="18" name="Resim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1206047"/>
            <a:ext cx="3429001" cy="3550479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softEdge rad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954" y="1270999"/>
            <a:ext cx="5562600" cy="457064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sp>
        <p:nvSpPr>
          <p:cNvPr id="17" name="Köşeleri Yuvarlanmış Dikdörtgen Belirtme Çizgisi 16"/>
          <p:cNvSpPr/>
          <p:nvPr/>
        </p:nvSpPr>
        <p:spPr>
          <a:xfrm>
            <a:off x="4648200" y="4648200"/>
            <a:ext cx="1900428" cy="1129672"/>
          </a:xfrm>
          <a:prstGeom prst="wedgeRoundRectCallout">
            <a:avLst>
              <a:gd name="adj1" fmla="val -108710"/>
              <a:gd name="adj2" fmla="val -88663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«Öğrenciyim» </a:t>
            </a:r>
            <a:r>
              <a:rPr lang="tr-TR" dirty="0" smtClean="0"/>
              <a:t>bağlantısını seçiniz.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Resim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07" y="3307079"/>
            <a:ext cx="3917895" cy="29748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10239" y="3307079"/>
            <a:ext cx="4157979" cy="3225165"/>
            <a:chOff x="4410239" y="3307079"/>
            <a:chExt cx="4157979" cy="322516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10239" y="3307079"/>
              <a:ext cx="4157688" cy="297484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118354" y="3708653"/>
              <a:ext cx="1243965" cy="287020"/>
            </a:xfrm>
            <a:custGeom>
              <a:avLst/>
              <a:gdLst/>
              <a:ahLst/>
              <a:cxnLst/>
              <a:rect l="l" t="t" r="r" b="b"/>
              <a:pathLst>
                <a:path w="1243964" h="287020">
                  <a:moveTo>
                    <a:pt x="0" y="286512"/>
                  </a:moveTo>
                  <a:lnTo>
                    <a:pt x="1243584" y="286512"/>
                  </a:lnTo>
                  <a:lnTo>
                    <a:pt x="1243584" y="0"/>
                  </a:lnTo>
                  <a:lnTo>
                    <a:pt x="0" y="0"/>
                  </a:lnTo>
                  <a:lnTo>
                    <a:pt x="0" y="28651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67656" y="5989319"/>
              <a:ext cx="3205480" cy="536575"/>
            </a:xfrm>
            <a:custGeom>
              <a:avLst/>
              <a:gdLst/>
              <a:ahLst/>
              <a:cxnLst/>
              <a:rect l="l" t="t" r="r" b="b"/>
              <a:pathLst>
                <a:path w="3205479" h="536575">
                  <a:moveTo>
                    <a:pt x="3115564" y="0"/>
                  </a:moveTo>
                  <a:lnTo>
                    <a:pt x="89408" y="0"/>
                  </a:lnTo>
                  <a:lnTo>
                    <a:pt x="54596" y="7026"/>
                  </a:lnTo>
                  <a:lnTo>
                    <a:pt x="26177" y="26187"/>
                  </a:lnTo>
                  <a:lnTo>
                    <a:pt x="7022" y="54606"/>
                  </a:lnTo>
                  <a:lnTo>
                    <a:pt x="0" y="89407"/>
                  </a:lnTo>
                  <a:lnTo>
                    <a:pt x="0" y="447039"/>
                  </a:lnTo>
                  <a:lnTo>
                    <a:pt x="7022" y="481841"/>
                  </a:lnTo>
                  <a:lnTo>
                    <a:pt x="26177" y="510260"/>
                  </a:lnTo>
                  <a:lnTo>
                    <a:pt x="54596" y="529421"/>
                  </a:lnTo>
                  <a:lnTo>
                    <a:pt x="89408" y="536447"/>
                  </a:lnTo>
                  <a:lnTo>
                    <a:pt x="3115564" y="536447"/>
                  </a:lnTo>
                  <a:lnTo>
                    <a:pt x="3150375" y="529421"/>
                  </a:lnTo>
                  <a:lnTo>
                    <a:pt x="3178794" y="510260"/>
                  </a:lnTo>
                  <a:lnTo>
                    <a:pt x="3197949" y="481841"/>
                  </a:lnTo>
                  <a:lnTo>
                    <a:pt x="3204972" y="447039"/>
                  </a:lnTo>
                  <a:lnTo>
                    <a:pt x="3204972" y="89407"/>
                  </a:lnTo>
                  <a:lnTo>
                    <a:pt x="3197949" y="54606"/>
                  </a:lnTo>
                  <a:lnTo>
                    <a:pt x="3178794" y="26187"/>
                  </a:lnTo>
                  <a:lnTo>
                    <a:pt x="3150375" y="7026"/>
                  </a:lnTo>
                  <a:lnTo>
                    <a:pt x="3115564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67656" y="5989319"/>
              <a:ext cx="3205480" cy="536575"/>
            </a:xfrm>
            <a:custGeom>
              <a:avLst/>
              <a:gdLst/>
              <a:ahLst/>
              <a:cxnLst/>
              <a:rect l="l" t="t" r="r" b="b"/>
              <a:pathLst>
                <a:path w="3205479" h="536575">
                  <a:moveTo>
                    <a:pt x="0" y="89407"/>
                  </a:moveTo>
                  <a:lnTo>
                    <a:pt x="7022" y="54606"/>
                  </a:lnTo>
                  <a:lnTo>
                    <a:pt x="26177" y="26187"/>
                  </a:lnTo>
                  <a:lnTo>
                    <a:pt x="54596" y="7026"/>
                  </a:lnTo>
                  <a:lnTo>
                    <a:pt x="89408" y="0"/>
                  </a:lnTo>
                  <a:lnTo>
                    <a:pt x="3115564" y="0"/>
                  </a:lnTo>
                  <a:lnTo>
                    <a:pt x="3150375" y="7026"/>
                  </a:lnTo>
                  <a:lnTo>
                    <a:pt x="3178794" y="26187"/>
                  </a:lnTo>
                  <a:lnTo>
                    <a:pt x="3197949" y="54606"/>
                  </a:lnTo>
                  <a:lnTo>
                    <a:pt x="3204972" y="89407"/>
                  </a:lnTo>
                  <a:lnTo>
                    <a:pt x="3204972" y="447039"/>
                  </a:lnTo>
                  <a:lnTo>
                    <a:pt x="3197949" y="481841"/>
                  </a:lnTo>
                  <a:lnTo>
                    <a:pt x="3178794" y="510260"/>
                  </a:lnTo>
                  <a:lnTo>
                    <a:pt x="3150375" y="529421"/>
                  </a:lnTo>
                  <a:lnTo>
                    <a:pt x="3115564" y="536447"/>
                  </a:lnTo>
                  <a:lnTo>
                    <a:pt x="89408" y="536447"/>
                  </a:lnTo>
                  <a:lnTo>
                    <a:pt x="54596" y="529421"/>
                  </a:lnTo>
                  <a:lnTo>
                    <a:pt x="26177" y="510260"/>
                  </a:lnTo>
                  <a:lnTo>
                    <a:pt x="7022" y="481841"/>
                  </a:lnTo>
                  <a:lnTo>
                    <a:pt x="0" y="447039"/>
                  </a:lnTo>
                  <a:lnTo>
                    <a:pt x="0" y="8940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914400" y="4269613"/>
            <a:ext cx="990600" cy="226188"/>
          </a:xfrm>
          <a:custGeom>
            <a:avLst/>
            <a:gdLst/>
            <a:ahLst/>
            <a:cxnLst/>
            <a:rect l="l" t="t" r="r" b="b"/>
            <a:pathLst>
              <a:path w="1388745" h="320039">
                <a:moveTo>
                  <a:pt x="0" y="320039"/>
                </a:moveTo>
                <a:lnTo>
                  <a:pt x="1388363" y="320039"/>
                </a:lnTo>
                <a:lnTo>
                  <a:pt x="1388363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ln w="38100">
            <a:solidFill>
              <a:srgbClr val="00A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  <p:sp>
        <p:nvSpPr>
          <p:cNvPr id="16" name="object 16"/>
          <p:cNvSpPr/>
          <p:nvPr/>
        </p:nvSpPr>
        <p:spPr>
          <a:xfrm>
            <a:off x="349708" y="1548383"/>
            <a:ext cx="3917894" cy="1658620"/>
          </a:xfrm>
          <a:custGeom>
            <a:avLst/>
            <a:gdLst/>
            <a:ahLst/>
            <a:cxnLst/>
            <a:rect l="l" t="t" r="r" b="b"/>
            <a:pathLst>
              <a:path w="3728085" h="1658620">
                <a:moveTo>
                  <a:pt x="0" y="1658112"/>
                </a:moveTo>
                <a:lnTo>
                  <a:pt x="3727704" y="1658112"/>
                </a:lnTo>
                <a:lnTo>
                  <a:pt x="3727704" y="0"/>
                </a:lnTo>
                <a:lnTo>
                  <a:pt x="0" y="0"/>
                </a:lnTo>
                <a:lnTo>
                  <a:pt x="0" y="165811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69061" y="1801495"/>
            <a:ext cx="35566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622935" algn="l"/>
                <a:tab pos="1216025" algn="l"/>
                <a:tab pos="2314575" algn="l"/>
                <a:tab pos="2941320" algn="l"/>
              </a:tabLst>
            </a:pPr>
            <a:r>
              <a:rPr sz="1800" spc="-20" dirty="0">
                <a:latin typeface="Calibri"/>
                <a:cs typeface="Calibri"/>
              </a:rPr>
              <a:t>Eğer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0" dirty="0" smtClean="0">
                <a:latin typeface="Calibri"/>
                <a:cs typeface="Calibri"/>
              </a:rPr>
              <a:t>«</a:t>
            </a:r>
            <a:r>
              <a:rPr lang="tr-TR" sz="1800" b="1" spc="-20" dirty="0" smtClean="0">
                <a:latin typeface="Calibri"/>
                <a:cs typeface="Calibri"/>
              </a:rPr>
              <a:t>Zaten hesabınız var.</a:t>
            </a:r>
            <a:r>
              <a:rPr sz="1800" spc="-20" dirty="0" smtClean="0">
                <a:latin typeface="Calibri"/>
                <a:cs typeface="Calibri"/>
              </a:rPr>
              <a:t>»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mesajı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9061" y="2075815"/>
            <a:ext cx="35585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046480" algn="l"/>
                <a:tab pos="2049780" algn="l"/>
              </a:tabLst>
            </a:pPr>
            <a:r>
              <a:rPr sz="1800" spc="-10" dirty="0">
                <a:latin typeface="Calibri"/>
                <a:cs typeface="Calibri"/>
              </a:rPr>
              <a:t>geliyorsa,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sorunsuz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ilerleyebilirsiniz.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tabLst>
                <a:tab pos="1050925" algn="l"/>
                <a:tab pos="1562100" algn="l"/>
                <a:tab pos="2430780" algn="l"/>
                <a:tab pos="2872740" algn="l"/>
              </a:tabLst>
            </a:pPr>
            <a:r>
              <a:rPr sz="1800" spc="-10" dirty="0">
                <a:latin typeface="Calibri"/>
                <a:cs typeface="Calibri"/>
              </a:rPr>
              <a:t>«</a:t>
            </a:r>
            <a:r>
              <a:rPr sz="1800" b="1" spc="-10" dirty="0">
                <a:latin typeface="Calibri"/>
                <a:cs typeface="Calibri"/>
              </a:rPr>
              <a:t>Oturum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b="1" spc="-25" dirty="0">
                <a:latin typeface="Calibri"/>
                <a:cs typeface="Calibri"/>
              </a:rPr>
              <a:t>aç</a:t>
            </a:r>
            <a:r>
              <a:rPr sz="1800" spc="-25" dirty="0">
                <a:latin typeface="Calibri"/>
                <a:cs typeface="Calibri"/>
              </a:rPr>
              <a:t>»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diyerek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25" dirty="0">
                <a:latin typeface="Calibri"/>
                <a:cs typeface="Calibri"/>
              </a:rPr>
              <a:t>bir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sonraki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9061" y="2624709"/>
            <a:ext cx="1492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ekrana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ilerleyin.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72355" y="1549908"/>
            <a:ext cx="4196080" cy="165862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74295" rIns="0" bIns="0" rtlCol="0">
            <a:spAutoFit/>
          </a:bodyPr>
          <a:lstStyle/>
          <a:p>
            <a:pPr marL="92710" marR="81915" algn="just">
              <a:lnSpc>
                <a:spcPct val="120000"/>
              </a:lnSpc>
              <a:spcBef>
                <a:spcPts val="585"/>
              </a:spcBef>
            </a:pPr>
            <a:r>
              <a:rPr sz="1600" dirty="0">
                <a:latin typeface="Calibri"/>
                <a:cs typeface="Calibri"/>
              </a:rPr>
              <a:t>Eğer</a:t>
            </a:r>
            <a:r>
              <a:rPr sz="1600" spc="1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«</a:t>
            </a:r>
            <a:r>
              <a:rPr sz="1600" b="1" dirty="0">
                <a:latin typeface="Calibri"/>
                <a:cs typeface="Calibri"/>
              </a:rPr>
              <a:t>Hesap</a:t>
            </a:r>
            <a:r>
              <a:rPr sz="1600" b="1" spc="18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oluşturun</a:t>
            </a:r>
            <a:r>
              <a:rPr sz="1600" dirty="0">
                <a:latin typeface="Calibri"/>
                <a:cs typeface="Calibri"/>
              </a:rPr>
              <a:t>»</a:t>
            </a:r>
            <a:r>
              <a:rPr sz="1600" spc="1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mesajı</a:t>
            </a:r>
            <a:r>
              <a:rPr sz="1600" spc="1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geliyorsa</a:t>
            </a:r>
            <a:r>
              <a:rPr sz="1600" spc="19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işlem </a:t>
            </a:r>
            <a:r>
              <a:rPr sz="1600" b="1" dirty="0">
                <a:latin typeface="Calibri"/>
                <a:cs typeface="Calibri"/>
              </a:rPr>
              <a:t>yapmadan</a:t>
            </a:r>
            <a:r>
              <a:rPr sz="1600" b="1" spc="254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çıkın</a:t>
            </a:r>
            <a:r>
              <a:rPr sz="1600" dirty="0">
                <a:latin typeface="Calibri"/>
                <a:cs typeface="Calibri"/>
              </a:rPr>
              <a:t>.</a:t>
            </a:r>
            <a:r>
              <a:rPr sz="1600" spc="2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</a:t>
            </a:r>
            <a:r>
              <a:rPr sz="1600" spc="25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durumda</a:t>
            </a:r>
            <a:r>
              <a:rPr sz="1600" spc="25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önce</a:t>
            </a:r>
            <a:r>
              <a:rPr sz="1600" spc="2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Bilgi</a:t>
            </a:r>
            <a:r>
              <a:rPr sz="1600" b="1" spc="2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İşlem </a:t>
            </a:r>
            <a:r>
              <a:rPr sz="1600" b="1" dirty="0">
                <a:latin typeface="Calibri"/>
                <a:cs typeface="Calibri"/>
              </a:rPr>
              <a:t>Daire</a:t>
            </a:r>
            <a:r>
              <a:rPr sz="1600" b="1" spc="135" dirty="0">
                <a:latin typeface="Calibri"/>
                <a:cs typeface="Calibri"/>
              </a:rPr>
              <a:t>  </a:t>
            </a:r>
            <a:r>
              <a:rPr sz="1600" b="1" dirty="0">
                <a:latin typeface="Calibri"/>
                <a:cs typeface="Calibri"/>
              </a:rPr>
              <a:t>Başkanlığı</a:t>
            </a:r>
            <a:r>
              <a:rPr sz="1600" b="1" spc="13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ile</a:t>
            </a:r>
            <a:r>
              <a:rPr sz="1600" spc="13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(312</a:t>
            </a:r>
            <a:r>
              <a:rPr sz="1600" spc="13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246</a:t>
            </a:r>
            <a:r>
              <a:rPr sz="1600" spc="14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66</a:t>
            </a:r>
            <a:r>
              <a:rPr sz="1600" spc="13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66</a:t>
            </a:r>
            <a:r>
              <a:rPr sz="1600" spc="14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ya</a:t>
            </a:r>
            <a:r>
              <a:rPr sz="1600" spc="135" dirty="0">
                <a:latin typeface="Calibri"/>
                <a:cs typeface="Calibri"/>
              </a:rPr>
              <a:t>  </a:t>
            </a:r>
            <a:r>
              <a:rPr sz="1600" spc="-25" dirty="0">
                <a:latin typeface="Calibri"/>
                <a:cs typeface="Calibri"/>
              </a:rPr>
              <a:t>da </a:t>
            </a:r>
            <a:r>
              <a:rPr sz="16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bidb@baskent.edu.tr</a:t>
            </a:r>
            <a:r>
              <a:rPr sz="1600" dirty="0">
                <a:latin typeface="Calibri"/>
                <a:cs typeface="Calibri"/>
              </a:rPr>
              <a:t>)</a:t>
            </a:r>
            <a:r>
              <a:rPr sz="1600" spc="30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iletişime</a:t>
            </a:r>
            <a:r>
              <a:rPr sz="1600" spc="30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geçip</a:t>
            </a:r>
            <a:r>
              <a:rPr sz="1600" spc="315" dirty="0">
                <a:latin typeface="Calibri"/>
                <a:cs typeface="Calibri"/>
              </a:rPr>
              <a:t>  </a:t>
            </a:r>
            <a:r>
              <a:rPr sz="1600" b="1" spc="-10" dirty="0">
                <a:latin typeface="Calibri"/>
                <a:cs typeface="Calibri"/>
              </a:rPr>
              <a:t>Teams </a:t>
            </a:r>
            <a:r>
              <a:rPr sz="1600" dirty="0">
                <a:latin typeface="Calibri"/>
                <a:cs typeface="Calibri"/>
              </a:rPr>
              <a:t>kullanımı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için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hesabınızın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açılmasını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isteyiniz.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21" name="object 21" descr="Green Tick - Geelong Supercats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51503" y="2699004"/>
            <a:ext cx="432815" cy="431291"/>
          </a:xfrm>
          <a:prstGeom prst="rect">
            <a:avLst/>
          </a:prstGeom>
        </p:spPr>
      </p:pic>
      <p:grpSp>
        <p:nvGrpSpPr>
          <p:cNvPr id="22" name="object 22"/>
          <p:cNvGrpSpPr/>
          <p:nvPr/>
        </p:nvGrpSpPr>
        <p:grpSpPr>
          <a:xfrm>
            <a:off x="8176006" y="2776473"/>
            <a:ext cx="339090" cy="360680"/>
            <a:chOff x="8176006" y="2776473"/>
            <a:chExt cx="339090" cy="360680"/>
          </a:xfrm>
        </p:grpSpPr>
        <p:sp>
          <p:nvSpPr>
            <p:cNvPr id="23" name="object 23"/>
            <p:cNvSpPr/>
            <p:nvPr/>
          </p:nvSpPr>
          <p:spPr>
            <a:xfrm>
              <a:off x="8182356" y="2782823"/>
              <a:ext cx="326390" cy="347980"/>
            </a:xfrm>
            <a:custGeom>
              <a:avLst/>
              <a:gdLst/>
              <a:ahLst/>
              <a:cxnLst/>
              <a:rect l="l" t="t" r="r" b="b"/>
              <a:pathLst>
                <a:path w="326390" h="347980">
                  <a:moveTo>
                    <a:pt x="163068" y="0"/>
                  </a:moveTo>
                  <a:lnTo>
                    <a:pt x="119723" y="6201"/>
                  </a:lnTo>
                  <a:lnTo>
                    <a:pt x="80772" y="23706"/>
                  </a:lnTo>
                  <a:lnTo>
                    <a:pt x="47767" y="50863"/>
                  </a:lnTo>
                  <a:lnTo>
                    <a:pt x="22267" y="86021"/>
                  </a:lnTo>
                  <a:lnTo>
                    <a:pt x="5826" y="127529"/>
                  </a:lnTo>
                  <a:lnTo>
                    <a:pt x="0" y="173736"/>
                  </a:lnTo>
                  <a:lnTo>
                    <a:pt x="5826" y="219942"/>
                  </a:lnTo>
                  <a:lnTo>
                    <a:pt x="22267" y="261450"/>
                  </a:lnTo>
                  <a:lnTo>
                    <a:pt x="47767" y="296608"/>
                  </a:lnTo>
                  <a:lnTo>
                    <a:pt x="80772" y="323765"/>
                  </a:lnTo>
                  <a:lnTo>
                    <a:pt x="119723" y="341270"/>
                  </a:lnTo>
                  <a:lnTo>
                    <a:pt x="163068" y="347472"/>
                  </a:lnTo>
                  <a:lnTo>
                    <a:pt x="206412" y="341270"/>
                  </a:lnTo>
                  <a:lnTo>
                    <a:pt x="245363" y="323765"/>
                  </a:lnTo>
                  <a:lnTo>
                    <a:pt x="272232" y="301656"/>
                  </a:lnTo>
                  <a:lnTo>
                    <a:pt x="164131" y="301656"/>
                  </a:lnTo>
                  <a:lnTo>
                    <a:pt x="129772" y="296390"/>
                  </a:lnTo>
                  <a:lnTo>
                    <a:pt x="97663" y="279908"/>
                  </a:lnTo>
                  <a:lnTo>
                    <a:pt x="64928" y="243808"/>
                  </a:lnTo>
                  <a:lnTo>
                    <a:pt x="48006" y="198374"/>
                  </a:lnTo>
                  <a:lnTo>
                    <a:pt x="48026" y="149098"/>
                  </a:lnTo>
                  <a:lnTo>
                    <a:pt x="65786" y="102362"/>
                  </a:lnTo>
                  <a:lnTo>
                    <a:pt x="127269" y="102362"/>
                  </a:lnTo>
                  <a:lnTo>
                    <a:pt x="96012" y="68834"/>
                  </a:lnTo>
                  <a:lnTo>
                    <a:pt x="127763" y="51740"/>
                  </a:lnTo>
                  <a:lnTo>
                    <a:pt x="162004" y="45815"/>
                  </a:lnTo>
                  <a:lnTo>
                    <a:pt x="272232" y="45815"/>
                  </a:lnTo>
                  <a:lnTo>
                    <a:pt x="245364" y="23706"/>
                  </a:lnTo>
                  <a:lnTo>
                    <a:pt x="206412" y="6201"/>
                  </a:lnTo>
                  <a:lnTo>
                    <a:pt x="163068" y="0"/>
                  </a:lnTo>
                  <a:close/>
                </a:path>
                <a:path w="326390" h="347980">
                  <a:moveTo>
                    <a:pt x="127269" y="102362"/>
                  </a:moveTo>
                  <a:lnTo>
                    <a:pt x="65786" y="102362"/>
                  </a:lnTo>
                  <a:lnTo>
                    <a:pt x="230124" y="278638"/>
                  </a:lnTo>
                  <a:lnTo>
                    <a:pt x="198372" y="295731"/>
                  </a:lnTo>
                  <a:lnTo>
                    <a:pt x="164131" y="301656"/>
                  </a:lnTo>
                  <a:lnTo>
                    <a:pt x="272232" y="301656"/>
                  </a:lnTo>
                  <a:lnTo>
                    <a:pt x="278368" y="296608"/>
                  </a:lnTo>
                  <a:lnTo>
                    <a:pt x="303868" y="261450"/>
                  </a:lnTo>
                  <a:lnTo>
                    <a:pt x="310341" y="245110"/>
                  </a:lnTo>
                  <a:lnTo>
                    <a:pt x="260350" y="245110"/>
                  </a:lnTo>
                  <a:lnTo>
                    <a:pt x="127269" y="102362"/>
                  </a:lnTo>
                  <a:close/>
                </a:path>
                <a:path w="326390" h="347980">
                  <a:moveTo>
                    <a:pt x="272232" y="45815"/>
                  </a:moveTo>
                  <a:lnTo>
                    <a:pt x="162004" y="45815"/>
                  </a:lnTo>
                  <a:lnTo>
                    <a:pt x="196363" y="51081"/>
                  </a:lnTo>
                  <a:lnTo>
                    <a:pt x="228473" y="67563"/>
                  </a:lnTo>
                  <a:lnTo>
                    <a:pt x="261207" y="103663"/>
                  </a:lnTo>
                  <a:lnTo>
                    <a:pt x="278129" y="149098"/>
                  </a:lnTo>
                  <a:lnTo>
                    <a:pt x="278109" y="198374"/>
                  </a:lnTo>
                  <a:lnTo>
                    <a:pt x="260350" y="245110"/>
                  </a:lnTo>
                  <a:lnTo>
                    <a:pt x="310341" y="245110"/>
                  </a:lnTo>
                  <a:lnTo>
                    <a:pt x="320309" y="219942"/>
                  </a:lnTo>
                  <a:lnTo>
                    <a:pt x="326136" y="173736"/>
                  </a:lnTo>
                  <a:lnTo>
                    <a:pt x="320309" y="127529"/>
                  </a:lnTo>
                  <a:lnTo>
                    <a:pt x="303868" y="86021"/>
                  </a:lnTo>
                  <a:lnTo>
                    <a:pt x="278368" y="50863"/>
                  </a:lnTo>
                  <a:lnTo>
                    <a:pt x="272232" y="4581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82356" y="2782823"/>
              <a:ext cx="326390" cy="347980"/>
            </a:xfrm>
            <a:custGeom>
              <a:avLst/>
              <a:gdLst/>
              <a:ahLst/>
              <a:cxnLst/>
              <a:rect l="l" t="t" r="r" b="b"/>
              <a:pathLst>
                <a:path w="326390" h="347980">
                  <a:moveTo>
                    <a:pt x="0" y="173736"/>
                  </a:moveTo>
                  <a:lnTo>
                    <a:pt x="5826" y="127529"/>
                  </a:lnTo>
                  <a:lnTo>
                    <a:pt x="22267" y="86021"/>
                  </a:lnTo>
                  <a:lnTo>
                    <a:pt x="47767" y="50863"/>
                  </a:lnTo>
                  <a:lnTo>
                    <a:pt x="80772" y="23706"/>
                  </a:lnTo>
                  <a:lnTo>
                    <a:pt x="119723" y="6201"/>
                  </a:lnTo>
                  <a:lnTo>
                    <a:pt x="163068" y="0"/>
                  </a:lnTo>
                  <a:lnTo>
                    <a:pt x="206412" y="6201"/>
                  </a:lnTo>
                  <a:lnTo>
                    <a:pt x="245364" y="23706"/>
                  </a:lnTo>
                  <a:lnTo>
                    <a:pt x="278368" y="50863"/>
                  </a:lnTo>
                  <a:lnTo>
                    <a:pt x="303868" y="86021"/>
                  </a:lnTo>
                  <a:lnTo>
                    <a:pt x="320309" y="127529"/>
                  </a:lnTo>
                  <a:lnTo>
                    <a:pt x="326136" y="173736"/>
                  </a:lnTo>
                  <a:lnTo>
                    <a:pt x="320309" y="219942"/>
                  </a:lnTo>
                  <a:lnTo>
                    <a:pt x="303868" y="261450"/>
                  </a:lnTo>
                  <a:lnTo>
                    <a:pt x="278368" y="296608"/>
                  </a:lnTo>
                  <a:lnTo>
                    <a:pt x="245364" y="323765"/>
                  </a:lnTo>
                  <a:lnTo>
                    <a:pt x="206412" y="341270"/>
                  </a:lnTo>
                  <a:lnTo>
                    <a:pt x="163068" y="347472"/>
                  </a:lnTo>
                  <a:lnTo>
                    <a:pt x="119723" y="341270"/>
                  </a:lnTo>
                  <a:lnTo>
                    <a:pt x="80772" y="323765"/>
                  </a:lnTo>
                  <a:lnTo>
                    <a:pt x="47767" y="296608"/>
                  </a:lnTo>
                  <a:lnTo>
                    <a:pt x="22267" y="261450"/>
                  </a:lnTo>
                  <a:lnTo>
                    <a:pt x="5826" y="219942"/>
                  </a:lnTo>
                  <a:lnTo>
                    <a:pt x="0" y="173736"/>
                  </a:lnTo>
                  <a:close/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3948" y="2822289"/>
              <a:ext cx="242950" cy="268541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44444"/>
              </p:ext>
            </p:extLst>
          </p:nvPr>
        </p:nvGraphicFramePr>
        <p:xfrm>
          <a:off x="4362767" y="3297554"/>
          <a:ext cx="4206239" cy="3560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380"/>
                <a:gridCol w="3205480"/>
                <a:gridCol w="500379"/>
              </a:tblGrid>
              <a:tr h="2670532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105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000000"/>
                      </a:solidFill>
                      <a:prstDash val="solid"/>
                    </a:lnL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11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Bilgi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İşlem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Daire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Başkanlığı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ile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iletişime</a:t>
                      </a:r>
                      <a:r>
                        <a:rPr sz="1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 err="1">
                          <a:latin typeface="Calibri"/>
                          <a:cs typeface="Calibri"/>
                        </a:rPr>
                        <a:t>geçin</a:t>
                      </a:r>
                      <a:r>
                        <a:rPr sz="1200" b="1" spc="-10" dirty="0" smtClean="0">
                          <a:latin typeface="Calibri"/>
                          <a:cs typeface="Calibri"/>
                        </a:rPr>
                        <a:t>:</a:t>
                      </a:r>
                      <a:endParaRPr lang="tr-TR" sz="1200" b="1" spc="-10" dirty="0" smtClean="0">
                        <a:latin typeface="Calibri"/>
                        <a:cs typeface="Calibri"/>
                      </a:endParaRPr>
                    </a:p>
                    <a:p>
                      <a:pPr marL="289560" marR="0" indent="-171450" defTabSz="914400" eaLnBrk="1" fontAlgn="auto" latinLnBrk="0" hangingPunct="1">
                        <a:lnSpc>
                          <a:spcPct val="100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200" dirty="0" smtClean="0">
                          <a:latin typeface="+mn-lt"/>
                          <a:cs typeface="Calibri"/>
                        </a:rPr>
                        <a:t>312</a:t>
                      </a:r>
                      <a:r>
                        <a:rPr lang="tr-TR" sz="1200" spc="-5" dirty="0" smtClean="0">
                          <a:latin typeface="+mn-lt"/>
                          <a:cs typeface="Calibri"/>
                        </a:rPr>
                        <a:t> </a:t>
                      </a:r>
                      <a:r>
                        <a:rPr lang="tr-TR" sz="1200" dirty="0" smtClean="0">
                          <a:latin typeface="+mn-lt"/>
                          <a:cs typeface="Calibri"/>
                        </a:rPr>
                        <a:t>246</a:t>
                      </a:r>
                      <a:r>
                        <a:rPr lang="tr-TR" sz="1200" spc="-5" dirty="0" smtClean="0">
                          <a:latin typeface="+mn-lt"/>
                          <a:cs typeface="Calibri"/>
                        </a:rPr>
                        <a:t> </a:t>
                      </a:r>
                      <a:r>
                        <a:rPr lang="tr-TR" sz="1200" dirty="0" smtClean="0">
                          <a:latin typeface="+mn-lt"/>
                          <a:cs typeface="Calibri"/>
                        </a:rPr>
                        <a:t>66</a:t>
                      </a:r>
                      <a:r>
                        <a:rPr lang="tr-TR" sz="1200" spc="-5" dirty="0" smtClean="0">
                          <a:latin typeface="+mn-lt"/>
                          <a:cs typeface="Calibri"/>
                        </a:rPr>
                        <a:t> </a:t>
                      </a:r>
                      <a:r>
                        <a:rPr lang="tr-TR" sz="1200" dirty="0" smtClean="0">
                          <a:latin typeface="+mn-lt"/>
                          <a:cs typeface="Calibri"/>
                        </a:rPr>
                        <a:t>66</a:t>
                      </a:r>
                      <a:r>
                        <a:rPr lang="tr-TR" sz="1200" spc="10" dirty="0" smtClean="0">
                          <a:latin typeface="+mn-lt"/>
                          <a:cs typeface="Calibri"/>
                        </a:rPr>
                        <a:t> </a:t>
                      </a:r>
                      <a:r>
                        <a:rPr lang="tr-TR" sz="1200" dirty="0" smtClean="0">
                          <a:latin typeface="+mn-lt"/>
                          <a:cs typeface="Calibri"/>
                        </a:rPr>
                        <a:t>-</a:t>
                      </a:r>
                      <a:r>
                        <a:rPr lang="tr-TR" sz="1200" spc="-15" dirty="0" smtClean="0">
                          <a:latin typeface="+mn-lt"/>
                          <a:cs typeface="Calibri"/>
                        </a:rPr>
                        <a:t> </a:t>
                      </a:r>
                      <a:r>
                        <a:rPr lang="tr-TR" sz="1200" u="sng" spc="-10" dirty="0" smtClean="0">
                          <a:solidFill>
                            <a:srgbClr val="0462C1"/>
                          </a:solidFill>
                          <a:uFill>
                            <a:solidFill>
                              <a:srgbClr val="0462C1"/>
                            </a:solidFill>
                          </a:uFill>
                          <a:latin typeface="+mn-lt"/>
                          <a:cs typeface="Calibri"/>
                        </a:rPr>
                        <a:t>bidb@başkent.edu.tr</a:t>
                      </a:r>
                      <a:endParaRPr lang="tr-TR" sz="1200" dirty="0" smtClean="0">
                        <a:latin typeface="+mn-lt"/>
                        <a:cs typeface="Calibri"/>
                      </a:endParaRPr>
                    </a:p>
                    <a:p>
                      <a:pPr marL="11811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93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18110" indent="0">
                        <a:lnSpc>
                          <a:spcPts val="1150"/>
                        </a:lnSpc>
                        <a:buFont typeface="Arial MT"/>
                        <a:buNone/>
                        <a:tabLst>
                          <a:tab pos="299085" algn="l"/>
                        </a:tabLst>
                      </a:pP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28" name="Köşeleri Yuvarlanmış Dikdörtgen Belirtme Çizgisi 27"/>
          <p:cNvSpPr/>
          <p:nvPr/>
        </p:nvSpPr>
        <p:spPr>
          <a:xfrm>
            <a:off x="2209800" y="5298693"/>
            <a:ext cx="1976009" cy="917511"/>
          </a:xfrm>
          <a:prstGeom prst="wedgeRoundRectCallout">
            <a:avLst>
              <a:gd name="adj1" fmla="val -91057"/>
              <a:gd name="adj2" fmla="val -65885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«Oturum Aç» </a:t>
            </a:r>
            <a:r>
              <a:rPr lang="tr-TR" dirty="0" smtClean="0"/>
              <a:t>seçeneğine tıklayınız.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49748" y="63753"/>
            <a:ext cx="37560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20" dirty="0">
                <a:latin typeface="Arial"/>
                <a:cs typeface="Arial"/>
              </a:rPr>
              <a:t>Başkent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5" dirty="0">
                <a:latin typeface="Arial"/>
                <a:cs typeface="Arial"/>
              </a:rPr>
              <a:t>Üniversitesi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20" dirty="0">
                <a:latin typeface="Arial"/>
                <a:cs typeface="Arial"/>
              </a:rPr>
              <a:t>Uzaktan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10" dirty="0">
                <a:latin typeface="Arial"/>
                <a:cs typeface="Arial"/>
              </a:rPr>
              <a:t>Eğitim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130" dirty="0">
                <a:latin typeface="Arial"/>
                <a:cs typeface="Arial"/>
              </a:rPr>
              <a:t>Uygulama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ve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14" dirty="0">
                <a:latin typeface="Arial"/>
                <a:cs typeface="Arial"/>
              </a:rPr>
              <a:t>Araştırma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spc="-60" dirty="0">
                <a:latin typeface="Arial"/>
                <a:cs typeface="Arial"/>
              </a:rPr>
              <a:t>Merkezi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642363" y="2151950"/>
            <a:ext cx="6414770" cy="4023995"/>
            <a:chOff x="1659616" y="2121334"/>
            <a:chExt cx="6414770" cy="40239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9616" y="2121334"/>
              <a:ext cx="6414554" cy="402348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4228" y="2286000"/>
              <a:ext cx="6099048" cy="370789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782568" y="4183380"/>
              <a:ext cx="410209" cy="123825"/>
            </a:xfrm>
            <a:custGeom>
              <a:avLst/>
              <a:gdLst/>
              <a:ahLst/>
              <a:cxnLst/>
              <a:rect l="l" t="t" r="r" b="b"/>
              <a:pathLst>
                <a:path w="410210" h="123825">
                  <a:moveTo>
                    <a:pt x="409956" y="0"/>
                  </a:moveTo>
                  <a:lnTo>
                    <a:pt x="0" y="0"/>
                  </a:lnTo>
                  <a:lnTo>
                    <a:pt x="0" y="123444"/>
                  </a:lnTo>
                  <a:lnTo>
                    <a:pt x="409956" y="123444"/>
                  </a:lnTo>
                  <a:lnTo>
                    <a:pt x="409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770503" y="4163948"/>
            <a:ext cx="4368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7E7E7E"/>
                </a:solidFill>
                <a:latin typeface="Calibri"/>
                <a:cs typeface="Calibri"/>
              </a:rPr>
              <a:t>21211166</a:t>
            </a:r>
            <a:endParaRPr sz="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62458" y="4387341"/>
            <a:ext cx="3419475" cy="528320"/>
            <a:chOff x="362458" y="4387341"/>
            <a:chExt cx="3419475" cy="528320"/>
          </a:xfrm>
        </p:grpSpPr>
        <p:sp>
          <p:nvSpPr>
            <p:cNvPr id="9" name="object 9"/>
            <p:cNvSpPr/>
            <p:nvPr/>
          </p:nvSpPr>
          <p:spPr>
            <a:xfrm>
              <a:off x="368808" y="4393691"/>
              <a:ext cx="3406775" cy="515620"/>
            </a:xfrm>
            <a:custGeom>
              <a:avLst/>
              <a:gdLst/>
              <a:ahLst/>
              <a:cxnLst/>
              <a:rect l="l" t="t" r="r" b="b"/>
              <a:pathLst>
                <a:path w="3406775" h="515620">
                  <a:moveTo>
                    <a:pt x="2752344" y="0"/>
                  </a:moveTo>
                  <a:lnTo>
                    <a:pt x="0" y="0"/>
                  </a:lnTo>
                  <a:lnTo>
                    <a:pt x="0" y="515111"/>
                  </a:lnTo>
                  <a:lnTo>
                    <a:pt x="2752344" y="515111"/>
                  </a:lnTo>
                  <a:lnTo>
                    <a:pt x="2752344" y="429259"/>
                  </a:lnTo>
                  <a:lnTo>
                    <a:pt x="3406647" y="361060"/>
                  </a:lnTo>
                  <a:lnTo>
                    <a:pt x="2752344" y="300481"/>
                  </a:lnTo>
                  <a:lnTo>
                    <a:pt x="2752344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68808" y="4393691"/>
              <a:ext cx="3406775" cy="515620"/>
            </a:xfrm>
            <a:custGeom>
              <a:avLst/>
              <a:gdLst/>
              <a:ahLst/>
              <a:cxnLst/>
              <a:rect l="l" t="t" r="r" b="b"/>
              <a:pathLst>
                <a:path w="3406775" h="515620">
                  <a:moveTo>
                    <a:pt x="0" y="0"/>
                  </a:moveTo>
                  <a:lnTo>
                    <a:pt x="1605534" y="0"/>
                  </a:lnTo>
                  <a:lnTo>
                    <a:pt x="2293620" y="0"/>
                  </a:lnTo>
                  <a:lnTo>
                    <a:pt x="2752344" y="0"/>
                  </a:lnTo>
                  <a:lnTo>
                    <a:pt x="2752344" y="300481"/>
                  </a:lnTo>
                  <a:lnTo>
                    <a:pt x="3406647" y="361060"/>
                  </a:lnTo>
                  <a:lnTo>
                    <a:pt x="2752344" y="429259"/>
                  </a:lnTo>
                  <a:lnTo>
                    <a:pt x="2752344" y="515111"/>
                  </a:lnTo>
                  <a:lnTo>
                    <a:pt x="2293620" y="515111"/>
                  </a:lnTo>
                  <a:lnTo>
                    <a:pt x="1605534" y="515111"/>
                  </a:lnTo>
                  <a:lnTo>
                    <a:pt x="0" y="515111"/>
                  </a:lnTo>
                  <a:lnTo>
                    <a:pt x="0" y="429259"/>
                  </a:lnTo>
                  <a:lnTo>
                    <a:pt x="0" y="300481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78560" y="4488560"/>
            <a:ext cx="1932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Şifre: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onsolas"/>
                <a:cs typeface="Consolas"/>
              </a:rPr>
              <a:t>Baskent1993</a:t>
            </a:r>
            <a:endParaRPr sz="1800">
              <a:latin typeface="Consolas"/>
              <a:cs typeface="Consola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12" name="object 12"/>
          <p:cNvSpPr txBox="1"/>
          <p:nvPr/>
        </p:nvSpPr>
        <p:spPr>
          <a:xfrm>
            <a:off x="447243" y="1247647"/>
            <a:ext cx="6424930" cy="75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latin typeface="Calibri"/>
                <a:cs typeface="Calibri"/>
              </a:rPr>
              <a:t>Şifre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olarak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D75B6"/>
                </a:solidFill>
                <a:latin typeface="Consolas"/>
                <a:cs typeface="Consolas"/>
              </a:rPr>
              <a:t>Baskent1993</a:t>
            </a:r>
            <a:r>
              <a:rPr sz="1800" spc="-555" dirty="0">
                <a:solidFill>
                  <a:srgbClr val="2D75B6"/>
                </a:solidFill>
                <a:latin typeface="Consolas"/>
                <a:cs typeface="Consolas"/>
              </a:rPr>
              <a:t> </a:t>
            </a:r>
            <a:r>
              <a:rPr sz="1800" spc="-10" dirty="0">
                <a:latin typeface="Calibri"/>
                <a:cs typeface="Calibri"/>
              </a:rPr>
              <a:t>girin.</a:t>
            </a:r>
            <a:endParaRPr sz="18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1425"/>
              </a:spcBef>
              <a:buFont typeface="Arial MT"/>
              <a:buChar char="•"/>
              <a:tabLst>
                <a:tab pos="240665" algn="l"/>
              </a:tabLst>
            </a:pPr>
            <a:r>
              <a:rPr sz="1800" dirty="0">
                <a:latin typeface="Calibri"/>
                <a:cs typeface="Calibri"/>
              </a:rPr>
              <a:t>Büyük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küçük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harf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ayrımına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dikkat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edin,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şifreyi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göründüğü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gibi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girin.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0" dirty="0"/>
              <a:t>Teams</a:t>
            </a:r>
            <a:r>
              <a:rPr sz="3600" spc="-105" dirty="0"/>
              <a:t> </a:t>
            </a:r>
            <a:r>
              <a:rPr sz="3600" spc="-10" dirty="0"/>
              <a:t>Üyesi</a:t>
            </a:r>
            <a:r>
              <a:rPr sz="3600" spc="-165" dirty="0"/>
              <a:t> </a:t>
            </a:r>
            <a:r>
              <a:rPr sz="3600" spc="-20" dirty="0"/>
              <a:t>Olma</a:t>
            </a:r>
            <a:r>
              <a:rPr sz="3600" spc="-140" dirty="0"/>
              <a:t> </a:t>
            </a:r>
            <a:r>
              <a:rPr sz="3600" dirty="0"/>
              <a:t>ve</a:t>
            </a:r>
            <a:r>
              <a:rPr sz="3600" spc="-120" dirty="0"/>
              <a:t> </a:t>
            </a:r>
            <a:r>
              <a:rPr sz="3600" spc="-40" dirty="0"/>
              <a:t>Kurulum</a:t>
            </a:r>
            <a:r>
              <a:rPr sz="3600" spc="-165" dirty="0"/>
              <a:t> </a:t>
            </a:r>
            <a:r>
              <a:rPr sz="3600" spc="-10" dirty="0"/>
              <a:t>Adımları</a:t>
            </a:r>
            <a:endParaRPr sz="3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2921</TotalTime>
  <Words>2197</Words>
  <Application>Microsoft Office PowerPoint</Application>
  <PresentationFormat>Ekran Gösterisi (4:3)</PresentationFormat>
  <Paragraphs>413</Paragraphs>
  <Slides>48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48</vt:i4>
      </vt:variant>
    </vt:vector>
  </HeadingPairs>
  <TitlesOfParts>
    <vt:vector size="58" baseType="lpstr">
      <vt:lpstr>Arial</vt:lpstr>
      <vt:lpstr>Arial Black</vt:lpstr>
      <vt:lpstr>Arial MT</vt:lpstr>
      <vt:lpstr>Calibri</vt:lpstr>
      <vt:lpstr>Calibri Light</vt:lpstr>
      <vt:lpstr>Consolas</vt:lpstr>
      <vt:lpstr>Tahoma</vt:lpstr>
      <vt:lpstr>Times New Roman</vt:lpstr>
      <vt:lpstr>Wingdings</vt:lpstr>
      <vt:lpstr>Office Theme</vt:lpstr>
      <vt:lpstr>Başkent Üniversitesi Öğrencileri İçin Microsoft Teams Kullanım Kılavuzu</vt:lpstr>
      <vt:lpstr>İÇİNDEKİLER</vt:lpstr>
      <vt:lpstr>Teams Nedir</vt:lpstr>
      <vt:lpstr>Teams Üyesi Olma ve Kurulum Adımları</vt:lpstr>
      <vt:lpstr>Teams Üyesi Olma ve Kurulum Adımları Bilgisayarınızdaki bir tarayıcıdan Office 365 Eğitim sayfasına girin: https://www.microsoft.com/tr-tr/education/products/office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Üyesi Olma ve Kurulum Adımları</vt:lpstr>
      <vt:lpstr>Teams Ekiplerine Üye Olma</vt:lpstr>
      <vt:lpstr>Teams Ekiplerine Üye Olma</vt:lpstr>
      <vt:lpstr>Teams Ekiplerine Üye Olma</vt:lpstr>
      <vt:lpstr>Team’de Canlı Derslere Girme</vt:lpstr>
      <vt:lpstr>Team’de Canlı Derslere Girme</vt:lpstr>
      <vt:lpstr>Team’de Canlı Derslere Girme</vt:lpstr>
      <vt:lpstr>Team’de Canlı Derslere Girme</vt:lpstr>
      <vt:lpstr>Teams’de Kamera ve Mikrofon Ayarları ve Test Etme</vt:lpstr>
      <vt:lpstr>Teams’de Kamera ve Mikrofon Ayarları ve Test Etme</vt:lpstr>
      <vt:lpstr>Teams’de Kamera ve Mikrofon Ayarları ve Test Etme</vt:lpstr>
      <vt:lpstr>Teams’de Kamera ve Mikrofon Ayarları ve Test Etme</vt:lpstr>
      <vt:lpstr>Teams’de Yapılan Canlı Yayınların Kayıtlarına Ulaşma</vt:lpstr>
      <vt:lpstr>Teams’de Yapılan Canlı Yayınların Kayıtlarına Ulaşma</vt:lpstr>
      <vt:lpstr>Teams’de Yapılan Canlı Yayınların Kayıtlarına Ulaşma</vt:lpstr>
      <vt:lpstr>Teams’de Yapılan Sınavlara Katılma</vt:lpstr>
      <vt:lpstr>Teams’de Yapılan Sınavlara Katılma</vt:lpstr>
      <vt:lpstr>Teams’de Yapılan Sınavlara Katılma</vt:lpstr>
      <vt:lpstr>Teams’de Yapılan Sınavlara Katılma</vt:lpstr>
      <vt:lpstr>Teams’de Ödev Yükleme</vt:lpstr>
      <vt:lpstr>Teams’de Ödev Yükleme</vt:lpstr>
      <vt:lpstr>Teams’de Ödev Yükleme</vt:lpstr>
      <vt:lpstr>Teams’de Ödev Yükleme</vt:lpstr>
      <vt:lpstr>Teams’de Ödev Yükleme</vt:lpstr>
      <vt:lpstr>Teams’de Ödev Yükleme</vt:lpstr>
      <vt:lpstr>Teams’de Ödev Yükleme</vt:lpstr>
      <vt:lpstr>Başkent Üniversitesi Öğrencileri İçin Microsoft Teams Kullanım Kılavuzu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halil ersoy</dc:creator>
  <cp:lastModifiedBy>Microsoft hesabı</cp:lastModifiedBy>
  <cp:revision>6</cp:revision>
  <dcterms:created xsi:type="dcterms:W3CDTF">2026-08-05T10:33:04Z</dcterms:created>
  <dcterms:modified xsi:type="dcterms:W3CDTF">2026-08-14T11:30:36Z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2022-09-09T00:00:00Z</vt:filetime>
  </property>
  <property fmtid="{D5CDD505-2E9C-101B-9397-08002B2CF9AE}" pid="4" name="Creator">
    <vt:lpwstr>Microsoft® PowerPoint® Microsoft 365 için</vt:lpwstr>
  </property>
  <property fmtid="{D5CDD505-2E9C-101B-9397-08002B2CF9AE}" pid="5" name="LastSaved">
    <vt:filetime>2026-08-05T00:00:00Z</vt:filetime>
  </property>
  <property fmtid="{D5CDD505-2E9C-101B-9397-08002B2CF9AE}" pid="6" name="Producer">
    <vt:lpwstr>Microsoft® PowerPoint® Microsoft 365 için</vt:lpwstr>
  </property>
</Properties>
</file>